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4"/>
  </p:sldMasterIdLst>
  <p:notesMasterIdLst>
    <p:notesMasterId r:id="rId206"/>
  </p:notesMasterIdLst>
  <p:sldIdLst>
    <p:sldId id="259" r:id="rId5"/>
    <p:sldId id="535" r:id="rId6"/>
    <p:sldId id="526" r:id="rId7"/>
    <p:sldId id="536" r:id="rId8"/>
    <p:sldId id="260" r:id="rId9"/>
    <p:sldId id="382" r:id="rId10"/>
    <p:sldId id="374" r:id="rId11"/>
    <p:sldId id="576" r:id="rId12"/>
    <p:sldId id="375" r:id="rId13"/>
    <p:sldId id="376" r:id="rId14"/>
    <p:sldId id="575" r:id="rId15"/>
    <p:sldId id="380" r:id="rId16"/>
    <p:sldId id="381" r:id="rId17"/>
    <p:sldId id="262" r:id="rId18"/>
    <p:sldId id="462" r:id="rId19"/>
    <p:sldId id="446" r:id="rId20"/>
    <p:sldId id="459" r:id="rId21"/>
    <p:sldId id="385" r:id="rId22"/>
    <p:sldId id="386" r:id="rId23"/>
    <p:sldId id="383" r:id="rId24"/>
    <p:sldId id="433" r:id="rId25"/>
    <p:sldId id="387" r:id="rId26"/>
    <p:sldId id="390" r:id="rId27"/>
    <p:sldId id="392" r:id="rId28"/>
    <p:sldId id="391" r:id="rId29"/>
    <p:sldId id="395" r:id="rId30"/>
    <p:sldId id="397" r:id="rId31"/>
    <p:sldId id="398" r:id="rId32"/>
    <p:sldId id="399" r:id="rId33"/>
    <p:sldId id="400" r:id="rId34"/>
    <p:sldId id="401" r:id="rId35"/>
    <p:sldId id="402" r:id="rId36"/>
    <p:sldId id="404" r:id="rId37"/>
    <p:sldId id="405" r:id="rId38"/>
    <p:sldId id="406" r:id="rId39"/>
    <p:sldId id="407" r:id="rId40"/>
    <p:sldId id="408" r:id="rId41"/>
    <p:sldId id="413" r:id="rId42"/>
    <p:sldId id="414" r:id="rId43"/>
    <p:sldId id="415" r:id="rId44"/>
    <p:sldId id="416" r:id="rId45"/>
    <p:sldId id="417" r:id="rId46"/>
    <p:sldId id="394" r:id="rId47"/>
    <p:sldId id="409" r:id="rId48"/>
    <p:sldId id="411" r:id="rId49"/>
    <p:sldId id="410" r:id="rId50"/>
    <p:sldId id="412" r:id="rId51"/>
    <p:sldId id="419" r:id="rId52"/>
    <p:sldId id="421" r:id="rId53"/>
    <p:sldId id="420" r:id="rId54"/>
    <p:sldId id="422" r:id="rId55"/>
    <p:sldId id="423" r:id="rId56"/>
    <p:sldId id="418" r:id="rId57"/>
    <p:sldId id="424" r:id="rId58"/>
    <p:sldId id="426" r:id="rId59"/>
    <p:sldId id="427" r:id="rId60"/>
    <p:sldId id="428" r:id="rId61"/>
    <p:sldId id="429" r:id="rId62"/>
    <p:sldId id="447" r:id="rId63"/>
    <p:sldId id="448" r:id="rId64"/>
    <p:sldId id="312" r:id="rId65"/>
    <p:sldId id="313" r:id="rId66"/>
    <p:sldId id="454" r:id="rId67"/>
    <p:sldId id="436" r:id="rId68"/>
    <p:sldId id="452" r:id="rId69"/>
    <p:sldId id="450" r:id="rId70"/>
    <p:sldId id="451" r:id="rId71"/>
    <p:sldId id="453" r:id="rId72"/>
    <p:sldId id="449" r:id="rId73"/>
    <p:sldId id="310" r:id="rId74"/>
    <p:sldId id="315" r:id="rId75"/>
    <p:sldId id="455" r:id="rId76"/>
    <p:sldId id="464" r:id="rId77"/>
    <p:sldId id="463" r:id="rId78"/>
    <p:sldId id="465" r:id="rId79"/>
    <p:sldId id="439" r:id="rId80"/>
    <p:sldId id="425" r:id="rId81"/>
    <p:sldId id="437" r:id="rId82"/>
    <p:sldId id="438" r:id="rId83"/>
    <p:sldId id="466" r:id="rId84"/>
    <p:sldId id="467" r:id="rId85"/>
    <p:sldId id="441" r:id="rId86"/>
    <p:sldId id="468" r:id="rId87"/>
    <p:sldId id="443" r:id="rId88"/>
    <p:sldId id="442" r:id="rId89"/>
    <p:sldId id="444" r:id="rId90"/>
    <p:sldId id="472" r:id="rId91"/>
    <p:sldId id="469" r:id="rId92"/>
    <p:sldId id="470" r:id="rId93"/>
    <p:sldId id="317" r:id="rId94"/>
    <p:sldId id="460" r:id="rId95"/>
    <p:sldId id="316" r:id="rId96"/>
    <p:sldId id="474" r:id="rId97"/>
    <p:sldId id="471" r:id="rId98"/>
    <p:sldId id="340" r:id="rId99"/>
    <p:sldId id="458" r:id="rId100"/>
    <p:sldId id="475" r:id="rId101"/>
    <p:sldId id="476" r:id="rId102"/>
    <p:sldId id="318" r:id="rId103"/>
    <p:sldId id="319" r:id="rId104"/>
    <p:sldId id="324" r:id="rId105"/>
    <p:sldId id="478" r:id="rId106"/>
    <p:sldId id="537" r:id="rId107"/>
    <p:sldId id="339" r:id="rId108"/>
    <p:sldId id="483" r:id="rId109"/>
    <p:sldId id="351" r:id="rId110"/>
    <p:sldId id="484" r:id="rId111"/>
    <p:sldId id="352" r:id="rId112"/>
    <p:sldId id="487" r:id="rId113"/>
    <p:sldId id="485" r:id="rId114"/>
    <p:sldId id="328" r:id="rId115"/>
    <p:sldId id="488" r:id="rId116"/>
    <p:sldId id="493" r:id="rId117"/>
    <p:sldId id="489" r:id="rId118"/>
    <p:sldId id="490" r:id="rId119"/>
    <p:sldId id="492" r:id="rId120"/>
    <p:sldId id="494" r:id="rId121"/>
    <p:sldId id="491" r:id="rId122"/>
    <p:sldId id="496" r:id="rId123"/>
    <p:sldId id="495" r:id="rId124"/>
    <p:sldId id="497" r:id="rId125"/>
    <p:sldId id="331" r:id="rId126"/>
    <p:sldId id="332" r:id="rId127"/>
    <p:sldId id="333" r:id="rId128"/>
    <p:sldId id="334" r:id="rId129"/>
    <p:sldId id="500" r:id="rId130"/>
    <p:sldId id="499" r:id="rId131"/>
    <p:sldId id="501" r:id="rId132"/>
    <p:sldId id="486" r:id="rId133"/>
    <p:sldId id="503" r:id="rId134"/>
    <p:sldId id="337" r:id="rId135"/>
    <p:sldId id="336" r:id="rId136"/>
    <p:sldId id="502" r:id="rId137"/>
    <p:sldId id="507" r:id="rId138"/>
    <p:sldId id="504" r:id="rId139"/>
    <p:sldId id="505" r:id="rId140"/>
    <p:sldId id="342" r:id="rId141"/>
    <p:sldId id="509" r:id="rId142"/>
    <p:sldId id="510" r:id="rId143"/>
    <p:sldId id="511" r:id="rId144"/>
    <p:sldId id="508" r:id="rId145"/>
    <p:sldId id="344" r:id="rId146"/>
    <p:sldId id="373" r:id="rId147"/>
    <p:sldId id="343" r:id="rId148"/>
    <p:sldId id="345" r:id="rId149"/>
    <p:sldId id="513" r:id="rId150"/>
    <p:sldId id="346" r:id="rId151"/>
    <p:sldId id="347" r:id="rId152"/>
    <p:sldId id="514" r:id="rId153"/>
    <p:sldId id="348" r:id="rId154"/>
    <p:sldId id="515" r:id="rId155"/>
    <p:sldId id="516" r:id="rId156"/>
    <p:sldId id="350" r:id="rId157"/>
    <p:sldId id="517" r:id="rId158"/>
    <p:sldId id="518" r:id="rId159"/>
    <p:sldId id="522" r:id="rId160"/>
    <p:sldId id="520" r:id="rId161"/>
    <p:sldId id="521" r:id="rId162"/>
    <p:sldId id="523" r:id="rId163"/>
    <p:sldId id="524" r:id="rId164"/>
    <p:sldId id="577" r:id="rId165"/>
    <p:sldId id="525" r:id="rId166"/>
    <p:sldId id="527" r:id="rId167"/>
    <p:sldId id="538" r:id="rId168"/>
    <p:sldId id="532" r:id="rId169"/>
    <p:sldId id="539" r:id="rId170"/>
    <p:sldId id="540" r:id="rId171"/>
    <p:sldId id="541" r:id="rId172"/>
    <p:sldId id="543" r:id="rId173"/>
    <p:sldId id="544" r:id="rId174"/>
    <p:sldId id="542" r:id="rId175"/>
    <p:sldId id="545" r:id="rId176"/>
    <p:sldId id="546" r:id="rId177"/>
    <p:sldId id="547" r:id="rId178"/>
    <p:sldId id="552" r:id="rId179"/>
    <p:sldId id="548" r:id="rId180"/>
    <p:sldId id="549" r:id="rId181"/>
    <p:sldId id="550" r:id="rId182"/>
    <p:sldId id="551" r:id="rId183"/>
    <p:sldId id="553" r:id="rId184"/>
    <p:sldId id="554" r:id="rId185"/>
    <p:sldId id="555" r:id="rId186"/>
    <p:sldId id="556" r:id="rId187"/>
    <p:sldId id="557" r:id="rId188"/>
    <p:sldId id="558" r:id="rId189"/>
    <p:sldId id="560" r:id="rId190"/>
    <p:sldId id="559" r:id="rId191"/>
    <p:sldId id="562" r:id="rId192"/>
    <p:sldId id="563" r:id="rId193"/>
    <p:sldId id="561" r:id="rId194"/>
    <p:sldId id="564" r:id="rId195"/>
    <p:sldId id="566" r:id="rId196"/>
    <p:sldId id="565" r:id="rId197"/>
    <p:sldId id="567" r:id="rId198"/>
    <p:sldId id="568" r:id="rId199"/>
    <p:sldId id="569" r:id="rId200"/>
    <p:sldId id="570" r:id="rId201"/>
    <p:sldId id="572" r:id="rId202"/>
    <p:sldId id="573" r:id="rId203"/>
    <p:sldId id="574" r:id="rId204"/>
    <p:sldId id="304" r:id="rId20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A2BF"/>
    <a:srgbClr val="74A1BE"/>
    <a:srgbClr val="00A6D6"/>
    <a:srgbClr val="78AFCE"/>
    <a:srgbClr val="006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94"/>
  </p:normalViewPr>
  <p:slideViewPr>
    <p:cSldViewPr snapToGrid="0" snapToObjects="1">
      <p:cViewPr varScale="1">
        <p:scale>
          <a:sx n="65" d="100"/>
          <a:sy n="65" d="100"/>
        </p:scale>
        <p:origin x="192" y="-1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presProps" Target="pres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theme" Target="theme/theme1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tableStyles" Target="tableStyle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105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16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106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8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9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0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1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2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3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Titelpagina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99D28C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298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09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299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0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1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2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3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4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6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7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8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Alleen titel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350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61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351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9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0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Tekst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671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82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672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3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4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5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7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8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9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0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692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684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5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6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7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8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9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0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1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93" name="Body Level One…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indent="0" algn="ctr">
              <a:buClrTx/>
              <a:buSzTx/>
              <a:buFont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694" name="Tekstvak 6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Tekst (Wit)</a:t>
            </a:r>
          </a:p>
        </p:txBody>
      </p:sp>
      <p:sp>
        <p:nvSpPr>
          <p:cNvPr id="7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nl-NL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4394"/>
            <a:ext cx="5415669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228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39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229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0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2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3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5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6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7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8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Titelpagina + Beeld</a:t>
            </a: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134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23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4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24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Logo (Animatie)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6" r:id="rId4"/>
    <p:sldLayoutId id="2147483674" r:id="rId5"/>
    <p:sldLayoutId id="2147483675" r:id="rId6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698500" y="4550486"/>
            <a:ext cx="3729203" cy="58164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nl-NL" dirty="0"/>
              <a:t>Z</a:t>
            </a:r>
            <a:r>
              <a:rPr lang="en-US" altLang="zh-CN" dirty="0" err="1"/>
              <a:t>huoheng</a:t>
            </a:r>
            <a:r>
              <a:rPr lang="en-US" altLang="zh-CN" dirty="0"/>
              <a:t> Li</a:t>
            </a:r>
          </a:p>
          <a:p>
            <a:r>
              <a:rPr lang="en-US" dirty="0"/>
              <a:t>2022.11</a:t>
            </a:r>
            <a:endParaRPr dirty="0"/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en-US" dirty="0"/>
              <a:t>Use Reinforcement Learning to Generate Testing Commands for Onboard Software of Small Satellites</a:t>
            </a:r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t> </a:t>
            </a:r>
          </a:p>
        </p:txBody>
      </p:sp>
      <p:pic>
        <p:nvPicPr>
          <p:cNvPr id="3" name="图片 2" descr="桌子上的盘子里摆放着黑色的机器&#10;&#10;中度可信度描述已自动生成">
            <a:extLst>
              <a:ext uri="{FF2B5EF4-FFF2-40B4-BE49-F238E27FC236}">
                <a16:creationId xmlns:a16="http://schemas.microsoft.com/office/drawing/2014/main" id="{C88691F6-473F-4860-ACD1-0726DB9025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r="11390"/>
          <a:stretch/>
        </p:blipFill>
        <p:spPr>
          <a:xfrm>
            <a:off x="4770782" y="7201"/>
            <a:ext cx="74212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20085"/>
            <a:ext cx="10773502" cy="46567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I try (part 2)</a:t>
            </a:r>
            <a:r>
              <a:rPr lang="nl-NL" sz="2800" dirty="0"/>
              <a:t>:</a:t>
            </a:r>
          </a:p>
          <a:p>
            <a:pPr lvl="1"/>
            <a:r>
              <a:rPr lang="nl-NL" altLang="zh-CN" sz="2800" dirty="0"/>
              <a:t>2 environments (a toy problem and the COMMS software)</a:t>
            </a:r>
          </a:p>
          <a:p>
            <a:pPr lvl="1"/>
            <a:r>
              <a:rPr lang="nl-NL" altLang="zh-CN" sz="2800" dirty="0"/>
              <a:t>2 testing senarios (normal testing and regression testing)</a:t>
            </a:r>
          </a:p>
          <a:p>
            <a:pPr lvl="1"/>
            <a:r>
              <a:rPr lang="nl-NL" altLang="zh-CN" sz="2800" dirty="0"/>
              <a:t>2 baselines (random testing and the genetic algorithm)</a:t>
            </a:r>
          </a:p>
          <a:p>
            <a:pPr lvl="1"/>
            <a:r>
              <a:rPr lang="nl-NL" altLang="zh-CN" sz="2800" dirty="0"/>
              <a:t>Generate testing commands on a local PC / cloud server</a:t>
            </a:r>
          </a:p>
          <a:p>
            <a:pPr lvl="1"/>
            <a:r>
              <a:rPr lang="nl-NL" altLang="zh-CN" sz="2800" dirty="0"/>
              <a:t>Implement open-source tool to retrieve branch coverage from embedded software</a:t>
            </a:r>
          </a:p>
          <a:p>
            <a:pPr lvl="1"/>
            <a:r>
              <a:rPr lang="nl-NL" altLang="zh-CN" sz="2800" dirty="0"/>
              <a:t>Other tools, like the command/response parser, state identification module, are developed in the study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9767670"/>
      </p:ext>
    </p:extLst>
  </p:cSld>
  <p:clrMapOvr>
    <a:masterClrMapping/>
  </p:clrMapOvr>
  <p:transition spd="slow" advTm="67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88035"/>
            <a:ext cx="10773502" cy="47252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2"/>
            <a:r>
              <a:rPr lang="nl-NL" sz="2800" b="1" dirty="0"/>
              <a:t>Why not use RL to test embedded SW / onboard SW?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Difficult to define </a:t>
            </a:r>
            <a:r>
              <a:rPr lang="en-US" altLang="zh-CN" sz="2800" dirty="0">
                <a:solidFill>
                  <a:srgbClr val="00B0F0"/>
                </a:solidFill>
              </a:rPr>
              <a:t>rewards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State coverage is hard, since you don’t know the current state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Interface coverage, i.e., collecting every type of replies, may not be sufficient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Requirement coverage needs prior knowledge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Difficult to perform </a:t>
            </a:r>
            <a:r>
              <a:rPr lang="en-US" altLang="zh-CN" sz="2800" dirty="0">
                <a:solidFill>
                  <a:srgbClr val="00B0F0"/>
                </a:solidFill>
              </a:rPr>
              <a:t>multi-system testing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You have host PC, subsystem A/B/C on the same bus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Limited communication, compared with test SW on the same computer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Background </a:t>
            </a:r>
            <a:r>
              <a:rPr lang="nl-NL" altLang="zh-CN" dirty="0"/>
              <a:t>/ RL-Based 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454592"/>
      </p:ext>
    </p:extLst>
  </p:cSld>
  <p:clrMapOvr>
    <a:masterClrMapping/>
  </p:clrMapOvr>
  <p:transition spd="slow" advTm="31383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First one in this field.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Difficult life.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altLang="zh-CN" dirty="0"/>
              <a:t>Background / RL-Based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3200808"/>
      </p:ext>
    </p:extLst>
  </p:cSld>
  <p:clrMapOvr>
    <a:masterClrMapping/>
  </p:clrMapOvr>
  <p:transition spd="slow" advTm="4671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Overview</a:t>
            </a:r>
          </a:p>
          <a:p>
            <a:r>
              <a:rPr lang="nl-NL" sz="4000" dirty="0"/>
              <a:t>Background</a:t>
            </a:r>
          </a:p>
          <a:p>
            <a:r>
              <a:rPr lang="nl-NL" sz="4000" dirty="0"/>
              <a:t>Method</a:t>
            </a:r>
          </a:p>
          <a:p>
            <a:r>
              <a:rPr lang="nl-NL" sz="4000" dirty="0"/>
              <a:t>Experiments</a:t>
            </a:r>
          </a:p>
          <a:p>
            <a:r>
              <a:rPr lang="nl-NL" sz="4000" dirty="0"/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01658371"/>
      </p:ext>
    </p:extLst>
  </p:cSld>
  <p:clrMapOvr>
    <a:masterClrMapping/>
  </p:clrMapOvr>
  <p:transition spd="slow" advTm="675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Overview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Background</a:t>
            </a:r>
          </a:p>
          <a:p>
            <a:r>
              <a:rPr lang="nl-NL" sz="4000" dirty="0"/>
              <a:t>Method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Experiments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759817853"/>
      </p:ext>
    </p:extLst>
  </p:cSld>
  <p:clrMapOvr>
    <a:masterClrMapping/>
  </p:clrMapOvr>
  <p:transition spd="slow" advTm="675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832562"/>
      </p:ext>
    </p:extLst>
  </p:cSld>
  <p:clrMapOvr>
    <a:masterClrMapping/>
  </p:clrMapOvr>
  <p:transition spd="slow" advTm="40334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79C13AC-7B48-41AB-1E4A-97EA227BF6C7}"/>
              </a:ext>
            </a:extLst>
          </p:cNvPr>
          <p:cNvSpPr/>
          <p:nvPr/>
        </p:nvSpPr>
        <p:spPr>
          <a:xfrm>
            <a:off x="8160384" y="5225881"/>
            <a:ext cx="3089507" cy="1008664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870743"/>
      </p:ext>
    </p:extLst>
  </p:cSld>
  <p:clrMapOvr>
    <a:masterClrMapping/>
  </p:clrMapOvr>
  <p:transition spd="slow" advTm="2839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2560F572-31A8-E5DB-6EBD-CF051C43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42"/>
            <a:ext cx="12192000" cy="6267384"/>
          </a:xfrm>
          <a:prstGeom prst="rect">
            <a:avLst/>
          </a:prstGeom>
        </p:spPr>
      </p:pic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Method/low-level hardware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5293907"/>
      </p:ext>
    </p:extLst>
  </p:cSld>
  <p:clrMapOvr>
    <a:masterClrMapping/>
  </p:clrMapOvr>
  <p:transition spd="slow" advTm="100548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示, 示意图&#10;&#10;描述已自动生成">
            <a:extLst>
              <a:ext uri="{FF2B5EF4-FFF2-40B4-BE49-F238E27FC236}">
                <a16:creationId xmlns:a16="http://schemas.microsoft.com/office/drawing/2014/main" id="{2560F572-31A8-E5DB-6EBD-CF051C43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42"/>
            <a:ext cx="12192000" cy="6267384"/>
          </a:xfrm>
          <a:prstGeom prst="rect">
            <a:avLst/>
          </a:prstGeom>
        </p:spPr>
      </p:pic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r>
              <a:rPr lang="nl-NL" altLang="zh-CN" dirty="0"/>
              <a:t>/low-level hardware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EB63D0-0762-7077-34D4-04AA74BF710D}"/>
              </a:ext>
            </a:extLst>
          </p:cNvPr>
          <p:cNvSpPr txBox="1"/>
          <p:nvPr/>
        </p:nvSpPr>
        <p:spPr>
          <a:xfrm>
            <a:off x="2346036" y="2657763"/>
            <a:ext cx="7499928" cy="1384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 do 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single/multiple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subsystem testing.</a:t>
            </a:r>
          </a:p>
          <a:p>
            <a:pPr algn="ctr"/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 only test COMMS in the study.</a:t>
            </a:r>
          </a:p>
        </p:txBody>
      </p:sp>
    </p:spTree>
    <p:extLst>
      <p:ext uri="{BB962C8B-B14F-4D97-AF65-F5344CB8AC3E}">
        <p14:creationId xmlns:p14="http://schemas.microsoft.com/office/powerpoint/2010/main" val="2953503474"/>
      </p:ext>
    </p:extLst>
  </p:cSld>
  <p:clrMapOvr>
    <a:masterClrMapping/>
  </p:clrMapOvr>
  <p:transition spd="slow" advTm="12141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4624683" y="960594"/>
            <a:ext cx="2782882" cy="39138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 algn="ctr"/>
            <a:r>
              <a:rPr lang="nl-NL" sz="2800" dirty="0">
                <a:solidFill>
                  <a:srgbClr val="00B0F0"/>
                </a:solidFill>
              </a:rPr>
              <a:t>Software layout</a:t>
            </a:r>
            <a:endParaRPr lang="nl-NL" sz="2800" dirty="0"/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low-level software</a:t>
            </a:r>
            <a:endParaRPr dirty="0"/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0394459F-FDA6-CDB8-E197-B5A84F1F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360"/>
            <a:ext cx="12192000" cy="441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81138"/>
      </p:ext>
    </p:extLst>
  </p:cSld>
  <p:clrMapOvr>
    <a:masterClrMapping/>
  </p:clrMapOvr>
  <p:transition spd="slow" advTm="18245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250744"/>
      </p:ext>
    </p:extLst>
  </p:cSld>
  <p:clrMapOvr>
    <a:masterClrMapping/>
  </p:clrMapOvr>
  <p:transition spd="slow" advTm="548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Overview</a:t>
            </a:r>
          </a:p>
        </p:txBody>
      </p:sp>
      <p:sp>
        <p:nvSpPr>
          <p:cNvPr id="8" name="Vertical Text Placeholder 18">
            <a:extLst>
              <a:ext uri="{FF2B5EF4-FFF2-40B4-BE49-F238E27FC236}">
                <a16:creationId xmlns:a16="http://schemas.microsoft.com/office/drawing/2014/main" id="{654E05B4-6B76-8298-1CF6-21B7BD842D3D}"/>
              </a:ext>
            </a:extLst>
          </p:cNvPr>
          <p:cNvSpPr txBox="1">
            <a:spLocks/>
          </p:cNvSpPr>
          <p:nvPr/>
        </p:nvSpPr>
        <p:spPr>
          <a:xfrm>
            <a:off x="731568" y="2205517"/>
            <a:ext cx="10798176" cy="24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chemeClr val="tx1"/>
                </a:solidFill>
              </a:rPr>
              <a:t>Very brief answer: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chemeClr val="tx1"/>
                </a:solidFill>
              </a:rPr>
              <a:t>Yes, RL-based testing performs better under </a:t>
            </a:r>
            <a:r>
              <a:rPr lang="en-US" sz="3600" dirty="0">
                <a:solidFill>
                  <a:schemeClr val="accent1"/>
                </a:solidFill>
              </a:rPr>
              <a:t>some conditions </a:t>
            </a:r>
            <a:r>
              <a:rPr lang="en-US" sz="3600" dirty="0">
                <a:solidFill>
                  <a:schemeClr val="tx1"/>
                </a:solidFill>
              </a:rPr>
              <a:t>compared with the two baselines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98286"/>
      </p:ext>
    </p:extLst>
  </p:cSld>
  <p:clrMapOvr>
    <a:masterClrMapping/>
  </p:clrMapOvr>
  <p:transition spd="slow" advTm="32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90A410-3603-83CA-3817-3B3ED2599B1F}"/>
              </a:ext>
            </a:extLst>
          </p:cNvPr>
          <p:cNvSpPr/>
          <p:nvPr/>
        </p:nvSpPr>
        <p:spPr>
          <a:xfrm>
            <a:off x="10046953" y="3142121"/>
            <a:ext cx="1819199" cy="674337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2787569"/>
      </p:ext>
    </p:extLst>
  </p:cSld>
  <p:clrMapOvr>
    <a:masterClrMapping/>
  </p:clrMapOvr>
  <p:transition spd="slow" advTm="1540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88035"/>
            <a:ext cx="10773502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Actions in </a:t>
            </a:r>
            <a:r>
              <a:rPr lang="nl-NL" sz="2800" dirty="0">
                <a:solidFill>
                  <a:schemeClr val="accent2"/>
                </a:solidFill>
              </a:rPr>
              <a:t>Discrete</a:t>
            </a:r>
            <a:r>
              <a:rPr lang="nl-NL" sz="2800" dirty="0">
                <a:solidFill>
                  <a:schemeClr val="tx1"/>
                </a:solidFill>
              </a:rPr>
              <a:t> action space: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Human define the format, order, and values of command  parameters in a csv file. 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IO processing module generates a command list.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RL agent </a:t>
            </a:r>
            <a:r>
              <a:rPr lang="en-US" altLang="zh-CN" sz="2800" dirty="0">
                <a:solidFill>
                  <a:schemeClr val="accent1"/>
                </a:solidFill>
              </a:rPr>
              <a:t>select a command from the list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action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6723AE-D903-49B6-A729-24006F80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66" y="4019377"/>
            <a:ext cx="7924957" cy="14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86052"/>
      </p:ext>
    </p:extLst>
  </p:cSld>
  <p:clrMapOvr>
    <a:masterClrMapping/>
  </p:clrMapOvr>
  <p:transition spd="slow" advTm="24885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88036"/>
            <a:ext cx="10773502" cy="2174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Actions in </a:t>
            </a:r>
            <a:r>
              <a:rPr lang="nl-NL" sz="2800" dirty="0">
                <a:solidFill>
                  <a:schemeClr val="accent2"/>
                </a:solidFill>
              </a:rPr>
              <a:t>MultiDiscrete</a:t>
            </a:r>
            <a:r>
              <a:rPr lang="nl-NL" sz="2800" dirty="0">
                <a:solidFill>
                  <a:schemeClr val="tx1"/>
                </a:solidFill>
              </a:rPr>
              <a:t> action space: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Human define possible parameter values in a csv file. 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RL agent </a:t>
            </a:r>
            <a:r>
              <a:rPr lang="en-US" altLang="zh-CN" sz="2800" dirty="0">
                <a:solidFill>
                  <a:schemeClr val="accent1"/>
                </a:solidFill>
              </a:rPr>
              <a:t>select the values </a:t>
            </a:r>
            <a:r>
              <a:rPr lang="en-US" altLang="zh-CN" sz="2800" dirty="0">
                <a:solidFill>
                  <a:schemeClr val="tx1"/>
                </a:solidFill>
              </a:rPr>
              <a:t>to form a command vector, whose length is set by human.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action</a:t>
            </a:r>
            <a:endParaRPr dirty="0"/>
          </a:p>
        </p:txBody>
      </p:sp>
      <p:sp>
        <p:nvSpPr>
          <p:cNvPr id="2" name="Tijdelijke aanduiding voor verticale tekst 10">
            <a:extLst>
              <a:ext uri="{FF2B5EF4-FFF2-40B4-BE49-F238E27FC236}">
                <a16:creationId xmlns:a16="http://schemas.microsoft.com/office/drawing/2014/main" id="{7E99F6A8-A82C-E725-DAF5-8F56AB33C8BA}"/>
              </a:ext>
            </a:extLst>
          </p:cNvPr>
          <p:cNvSpPr txBox="1">
            <a:spLocks/>
          </p:cNvSpPr>
          <p:nvPr/>
        </p:nvSpPr>
        <p:spPr>
          <a:xfrm>
            <a:off x="67171" y="3691397"/>
            <a:ext cx="5137658" cy="386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indent="0">
              <a:buClr>
                <a:srgbClr val="00A6D6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[data 1, data 2, data 3, …, data N]</a:t>
            </a:r>
            <a:endParaRPr lang="nl-NL" altLang="zh-CN" sz="24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6B82CA4B-2C83-D649-EB33-929FD64A8E35}"/>
              </a:ext>
            </a:extLst>
          </p:cNvPr>
          <p:cNvSpPr txBox="1">
            <a:spLocks/>
          </p:cNvSpPr>
          <p:nvPr/>
        </p:nvSpPr>
        <p:spPr>
          <a:xfrm>
            <a:off x="1535753" y="5129121"/>
            <a:ext cx="2200494" cy="386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indent="0">
              <a:buClr>
                <a:srgbClr val="00A6D6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Parameter list</a:t>
            </a:r>
            <a:endParaRPr lang="nl-NL" altLang="zh-CN" sz="2400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A459CD2-0085-EBD2-DD1F-332626737F32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983811" y="4077760"/>
            <a:ext cx="1652189" cy="105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6B06820-4003-525A-FFA3-86B76F070E5D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809905" y="4077760"/>
            <a:ext cx="826095" cy="105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3517E3E-7834-BD19-1CC4-A325447B465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36000" y="4077760"/>
            <a:ext cx="130429" cy="105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C178C33-2C92-6C7D-B914-DD5CB15A678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36000" y="4077760"/>
            <a:ext cx="1652189" cy="105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91E2FBD-D44A-2780-9A43-086BB734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231" y="3035148"/>
            <a:ext cx="6567055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83520"/>
      </p:ext>
    </p:extLst>
  </p:cSld>
  <p:clrMapOvr>
    <a:masterClrMapping/>
  </p:clrMapOvr>
  <p:transition spd="slow" advTm="19144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Discrete: </a:t>
            </a:r>
            <a:r>
              <a:rPr lang="en-US" dirty="0">
                <a:solidFill>
                  <a:schemeClr val="accent1"/>
                </a:solidFill>
              </a:rPr>
              <a:t>safer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dirty="0" err="1">
                <a:solidFill>
                  <a:schemeClr val="tx1"/>
                </a:solidFill>
              </a:rPr>
              <a:t>MultiDiscrete</a:t>
            </a:r>
            <a:r>
              <a:rPr lang="en-US" dirty="0">
                <a:solidFill>
                  <a:schemeClr val="accent1"/>
                </a:solidFill>
              </a:rPr>
              <a:t>: less prior knowledge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altLang="zh-CN" dirty="0"/>
              <a:t>Method / action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5725149"/>
      </p:ext>
    </p:extLst>
  </p:cSld>
  <p:clrMapOvr>
    <a:masterClrMapping/>
  </p:clrMapOvr>
  <p:transition spd="slow" advTm="10354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371649"/>
      </p:ext>
    </p:extLst>
  </p:cSld>
  <p:clrMapOvr>
    <a:masterClrMapping/>
  </p:clrMapOvr>
  <p:transition spd="slow" advTm="474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BAE5B0-699E-C20A-18E2-29BDD3A50B55}"/>
              </a:ext>
            </a:extLst>
          </p:cNvPr>
          <p:cNvSpPr/>
          <p:nvPr/>
        </p:nvSpPr>
        <p:spPr>
          <a:xfrm>
            <a:off x="8677411" y="3930700"/>
            <a:ext cx="2220416" cy="961466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0287564"/>
      </p:ext>
    </p:extLst>
  </p:cSld>
  <p:clrMapOvr>
    <a:masterClrMapping/>
  </p:clrMapOvr>
  <p:transition spd="slow" advTm="747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1863010" y="1391235"/>
            <a:ext cx="10773502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Possible rewards: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State coverage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Requirement coverage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Risk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Code coverage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CPU loads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…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reward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077414"/>
      </p:ext>
    </p:extLst>
  </p:cSld>
  <p:clrMapOvr>
    <a:masterClrMapping/>
  </p:clrMapOvr>
  <p:transition spd="slow" advTm="5885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1863010" y="1391235"/>
            <a:ext cx="10773502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Possible rewards: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State coverage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Requirement coverage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Risk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Code coverage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CPU loads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…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reward</a:t>
            </a:r>
            <a:endParaRPr dirty="0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B82FC584-239A-FD4C-F2A1-3BAFC3B2B51F}"/>
              </a:ext>
            </a:extLst>
          </p:cNvPr>
          <p:cNvSpPr/>
          <p:nvPr/>
        </p:nvSpPr>
        <p:spPr>
          <a:xfrm>
            <a:off x="6280728" y="2022764"/>
            <a:ext cx="498763" cy="822036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938873-9B22-34E7-B6D2-6DFFA9B0AD39}"/>
              </a:ext>
            </a:extLst>
          </p:cNvPr>
          <p:cNvSpPr txBox="1"/>
          <p:nvPr/>
        </p:nvSpPr>
        <p:spPr>
          <a:xfrm>
            <a:off x="6967286" y="2220106"/>
            <a:ext cx="390391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Significant prior knowledge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410ECD8-2FDB-8C99-424B-0BDA8F4894D3}"/>
              </a:ext>
            </a:extLst>
          </p:cNvPr>
          <p:cNvCxnSpPr/>
          <p:nvPr/>
        </p:nvCxnSpPr>
        <p:spPr>
          <a:xfrm>
            <a:off x="5754255" y="3269673"/>
            <a:ext cx="1025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9B73159-D288-F9E7-2A1F-ED5D5EC7BE1A}"/>
              </a:ext>
            </a:extLst>
          </p:cNvPr>
          <p:cNvSpPr txBox="1"/>
          <p:nvPr/>
        </p:nvSpPr>
        <p:spPr>
          <a:xfrm>
            <a:off x="6967286" y="3038840"/>
            <a:ext cx="37034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Difficulty to define risk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44585B05-BF49-27AF-4D27-B5399B14CB87}"/>
              </a:ext>
            </a:extLst>
          </p:cNvPr>
          <p:cNvSpPr/>
          <p:nvPr/>
        </p:nvSpPr>
        <p:spPr>
          <a:xfrm>
            <a:off x="6280727" y="3583709"/>
            <a:ext cx="498763" cy="822036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0BED95-3602-544E-9787-25B1E4169D83}"/>
              </a:ext>
            </a:extLst>
          </p:cNvPr>
          <p:cNvSpPr txBox="1"/>
          <p:nvPr/>
        </p:nvSpPr>
        <p:spPr>
          <a:xfrm>
            <a:off x="6967286" y="3740881"/>
            <a:ext cx="1890388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Computable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82019"/>
      </p:ext>
    </p:extLst>
  </p:cSld>
  <p:clrMapOvr>
    <a:masterClrMapping/>
  </p:clrMapOvr>
  <p:transition spd="slow" advTm="34431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58" name="Tijdelijke aanduiding voor verticale tekst 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8463" y="1188035"/>
                <a:ext cx="10901645" cy="487102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lvl="2"/>
                <a:r>
                  <a:rPr lang="nl-NL" sz="2800" dirty="0">
                    <a:solidFill>
                      <a:schemeClr val="accent1"/>
                    </a:solidFill>
                  </a:rPr>
                  <a:t>Reward 1: branch coverage growth after sending a command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𝑏𝑟𝑎𝑛𝑐h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𝑐𝑜𝑣𝑒𝑟𝑒𝑑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𝑏𝑟𝑎𝑛𝑐h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𝑐𝑜𝑛𝑑𝑖𝑡𝑖𝑜𝑛𝑠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𝑏𝑟𝑎𝑛𝑐h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𝑐𝑜𝑛𝑑𝑖𝑡𝑖𝑜𝑛𝑠</m:t>
                        </m:r>
                      </m:den>
                    </m:f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Commercial coverage measurement tools:</a:t>
                </a:r>
              </a:p>
              <a:p>
                <a:pPr lvl="7" indent="-274638">
                  <a:buClr>
                    <a:srgbClr val="00A6D6"/>
                  </a:buClr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	- Cannot support all MCUs, especially TI MSP432 (e.g., </a:t>
                </a:r>
                <a:r>
                  <a:rPr lang="en-US" altLang="zh-CN" sz="2800" dirty="0" err="1">
                    <a:solidFill>
                      <a:schemeClr val="tx1"/>
                    </a:solidFill>
                  </a:rPr>
                  <a:t>Segger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J-Trace)</a:t>
                </a:r>
              </a:p>
              <a:p>
                <a:pPr lvl="7" indent="-274638">
                  <a:buClr>
                    <a:srgbClr val="00A6D6"/>
                  </a:buClr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	- Need external hardware (e.g., LDRA cover)</a:t>
                </a:r>
              </a:p>
              <a:p>
                <a:pPr lvl="7" indent="-274638">
                  <a:buClr>
                    <a:srgbClr val="00A6D6"/>
                  </a:buClr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	- Expensive (</a:t>
                </a:r>
                <a:r>
                  <a:rPr lang="en-US" altLang="zh-CN" sz="2800" dirty="0" err="1">
                    <a:solidFill>
                      <a:schemeClr val="tx1"/>
                    </a:solidFill>
                  </a:rPr>
                  <a:t>Tessy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€8000, LDRA cover €12000, </a:t>
                </a:r>
                <a:r>
                  <a:rPr lang="en-US" altLang="zh-CN" sz="2800" dirty="0" err="1">
                    <a:solidFill>
                      <a:schemeClr val="tx1"/>
                    </a:solidFill>
                  </a:rPr>
                  <a:t>VectorCAST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€15000, …)</a:t>
                </a:r>
              </a:p>
              <a:p>
                <a:pPr marL="263524" marR="0" lvl="1" indent="0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None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58" name="Tijdelijke aanduiding voor verticale teks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8463" y="1188035"/>
                <a:ext cx="10901645" cy="4871020"/>
              </a:xfrm>
              <a:prstGeom prst="rect">
                <a:avLst/>
              </a:prstGeom>
              <a:blipFill>
                <a:blip r:embed="rId2"/>
                <a:stretch>
                  <a:fillRect l="-1956" t="-3129" r="-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reward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221010"/>
      </p:ext>
    </p:extLst>
  </p:cSld>
  <p:clrMapOvr>
    <a:masterClrMapping/>
  </p:clrMapOvr>
  <p:transition spd="slow" advTm="30979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Thus, make our own tool.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altLang="zh-CN" dirty="0"/>
              <a:t>Method / reward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1663437"/>
      </p:ext>
    </p:extLst>
  </p:cSld>
  <p:clrMapOvr>
    <a:masterClrMapping/>
  </p:clrMapOvr>
  <p:transition spd="slow" advTm="2427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9D88018E-25BE-D7F9-09A1-E7E2A89DB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Overview</a:t>
            </a:r>
          </a:p>
          <a:p>
            <a:r>
              <a:rPr lang="nl-NL" sz="4000" dirty="0"/>
              <a:t>Background</a:t>
            </a:r>
          </a:p>
          <a:p>
            <a:r>
              <a:rPr lang="nl-NL" sz="4000" dirty="0"/>
              <a:t>Method</a:t>
            </a:r>
          </a:p>
          <a:p>
            <a:r>
              <a:rPr lang="nl-NL" sz="4000" dirty="0"/>
              <a:t>Experiments</a:t>
            </a:r>
          </a:p>
          <a:p>
            <a:r>
              <a:rPr lang="nl-NL" sz="4000" dirty="0"/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976782955"/>
      </p:ext>
    </p:extLst>
  </p:cSld>
  <p:clrMapOvr>
    <a:masterClrMapping/>
  </p:clrMapOvr>
  <p:transition spd="slow" advTm="25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reward</a:t>
            </a:r>
            <a:endParaRPr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AEBACC85-1CC5-69BE-E08C-5A60FA59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9"/>
            <a:ext cx="12192268" cy="675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30725"/>
      </p:ext>
    </p:extLst>
  </p:cSld>
  <p:clrMapOvr>
    <a:masterClrMapping/>
  </p:clrMapOvr>
  <p:transition spd="slow" advTm="58856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reward</a:t>
            </a:r>
            <a:endParaRPr dirty="0"/>
          </a:p>
        </p:txBody>
      </p:sp>
      <p:pic>
        <p:nvPicPr>
          <p:cNvPr id="2" name="图片 1" descr="图形用户界面, 应用程序&#10;&#10;描述已自动生成">
            <a:extLst>
              <a:ext uri="{FF2B5EF4-FFF2-40B4-BE49-F238E27FC236}">
                <a16:creationId xmlns:a16="http://schemas.microsoft.com/office/drawing/2014/main" id="{16E15831-5467-4B13-8A83-B05D6436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81" y="36945"/>
            <a:ext cx="12264162" cy="67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8914"/>
      </p:ext>
    </p:extLst>
  </p:cSld>
  <p:clrMapOvr>
    <a:masterClrMapping/>
  </p:clrMapOvr>
  <p:transition spd="slow" advTm="39180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218493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altLang="zh-CN" sz="2800" dirty="0">
                <a:solidFill>
                  <a:schemeClr val="accent1"/>
                </a:solidFill>
              </a:rPr>
              <a:t>Reward 1: branch coverage growth after sending a command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Coverage tool made in house </a:t>
            </a:r>
            <a:r>
              <a:rPr lang="en-US" altLang="zh-CN" sz="1800" dirty="0">
                <a:solidFill>
                  <a:schemeClr val="tx1"/>
                </a:solidFill>
              </a:rPr>
              <a:t>(github.com/</a:t>
            </a:r>
            <a:r>
              <a:rPr lang="en-US" altLang="zh-CN" sz="1800" dirty="0" err="1">
                <a:solidFill>
                  <a:schemeClr val="tx1"/>
                </a:solidFill>
              </a:rPr>
              <a:t>StarCycle</a:t>
            </a:r>
            <a:r>
              <a:rPr lang="en-US" altLang="zh-CN" sz="1800" dirty="0">
                <a:solidFill>
                  <a:schemeClr val="tx1"/>
                </a:solidFill>
              </a:rPr>
              <a:t>/</a:t>
            </a:r>
            <a:r>
              <a:rPr lang="en-US" altLang="zh-CN" sz="1800" dirty="0" err="1">
                <a:solidFill>
                  <a:schemeClr val="tx1"/>
                </a:solidFill>
              </a:rPr>
              <a:t>CodeCoverage</a:t>
            </a:r>
            <a:r>
              <a:rPr lang="en-US" altLang="zh-CN" sz="1800" dirty="0">
                <a:solidFill>
                  <a:schemeClr val="tx1"/>
                </a:solidFill>
              </a:rPr>
              <a:t>)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Insert CodeCount() function in every branch, using </a:t>
            </a:r>
            <a:r>
              <a:rPr lang="en-US" altLang="zh-CN" sz="2800" dirty="0">
                <a:solidFill>
                  <a:schemeClr val="accent1"/>
                </a:solidFill>
              </a:rPr>
              <a:t>regression expressions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</a:t>
            </a:r>
            <a:r>
              <a:rPr lang="en-US" altLang="zh-CN" sz="2800" dirty="0">
                <a:solidFill>
                  <a:schemeClr val="accent1"/>
                </a:solidFill>
              </a:rPr>
              <a:t>Low memory footprint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		Each CodeCount result is stored in 1 bit.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		COMMS: 716 </a:t>
            </a:r>
            <a:r>
              <a:rPr lang="en-US" altLang="zh-CN" sz="2000" dirty="0" err="1">
                <a:solidFill>
                  <a:schemeClr val="tx1"/>
                </a:solidFill>
              </a:rPr>
              <a:t>CodeCounts</a:t>
            </a:r>
            <a:r>
              <a:rPr lang="en-US" altLang="zh-CN" sz="2000" dirty="0">
                <a:solidFill>
                  <a:schemeClr val="tx1"/>
                </a:solidFill>
              </a:rPr>
              <a:t>, 90 byte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		OBC: 1329 </a:t>
            </a:r>
            <a:r>
              <a:rPr lang="en-US" altLang="zh-CN" sz="2000" dirty="0" err="1">
                <a:solidFill>
                  <a:schemeClr val="tx1"/>
                </a:solidFill>
              </a:rPr>
              <a:t>CodeCounts</a:t>
            </a:r>
            <a:r>
              <a:rPr lang="en-US" altLang="zh-CN" sz="2000" dirty="0">
                <a:solidFill>
                  <a:schemeClr val="tx1"/>
                </a:solidFill>
              </a:rPr>
              <a:t>, 167 byte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		Max payload size: 253 byte</a:t>
            </a:r>
            <a:r>
              <a:rPr lang="en-US" altLang="zh-CN" sz="28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reward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A0C574-8868-4307-BF88-AA0BEA10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313" y="3079560"/>
            <a:ext cx="3557027" cy="30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33990"/>
      </p:ext>
    </p:extLst>
  </p:cSld>
  <p:clrMapOvr>
    <a:masterClrMapping/>
  </p:clrMapOvr>
  <p:transition spd="slow" advTm="21018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altLang="zh-CN" sz="2800" dirty="0">
                <a:solidFill>
                  <a:schemeClr val="accent1"/>
                </a:solidFill>
              </a:rPr>
              <a:t>Reward 1: branch coverage growth after sending a command:</a:t>
            </a:r>
          </a:p>
          <a:p>
            <a:pPr lvl="2"/>
            <a:r>
              <a:rPr lang="en-US" altLang="zh-CN" sz="2800" dirty="0">
                <a:solidFill>
                  <a:schemeClr val="tx1"/>
                </a:solidFill>
              </a:rPr>
              <a:t>Coverage tool made in house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(github.com/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StarCycle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CodeCoverage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</a:t>
            </a:r>
            <a:r>
              <a:rPr lang="en-US" altLang="zh-CN" sz="2800" dirty="0">
                <a:solidFill>
                  <a:schemeClr val="accent1"/>
                </a:solidFill>
              </a:rPr>
              <a:t>Quick data transmission </a:t>
            </a:r>
            <a:r>
              <a:rPr lang="en-US" altLang="zh-CN" sz="2800" dirty="0">
                <a:solidFill>
                  <a:schemeClr val="tx1"/>
                </a:solidFill>
              </a:rPr>
              <a:t>-&gt; can do near real-time measurement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5" name="Titel 9">
            <a:extLst>
              <a:ext uri="{FF2B5EF4-FFF2-40B4-BE49-F238E27FC236}">
                <a16:creationId xmlns:a16="http://schemas.microsoft.com/office/drawing/2014/main" id="{20BFBF24-6A42-FA01-7026-3995749E523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Method / reward</a:t>
            </a:r>
          </a:p>
        </p:txBody>
      </p:sp>
      <p:pic>
        <p:nvPicPr>
          <p:cNvPr id="8" name="图片 7" descr="文本&#10;&#10;中度可信度描述已自动生成">
            <a:extLst>
              <a:ext uri="{FF2B5EF4-FFF2-40B4-BE49-F238E27FC236}">
                <a16:creationId xmlns:a16="http://schemas.microsoft.com/office/drawing/2014/main" id="{D7AFF790-8D9C-7462-23E0-E65C9DB0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" y="2879375"/>
            <a:ext cx="12079122" cy="36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26024"/>
      </p:ext>
    </p:extLst>
  </p:cSld>
  <p:clrMapOvr>
    <a:masterClrMapping/>
  </p:clrMapOvr>
  <p:transition spd="slow" advTm="16905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altLang="zh-CN" sz="2800" dirty="0">
                <a:solidFill>
                  <a:schemeClr val="accent1"/>
                </a:solidFill>
              </a:rPr>
              <a:t>Reward 1: branch coverage growth after sending a command</a:t>
            </a:r>
          </a:p>
          <a:p>
            <a:pPr lvl="2"/>
            <a:r>
              <a:rPr lang="en-US" altLang="zh-CN" sz="2800" dirty="0">
                <a:solidFill>
                  <a:schemeClr val="tx1"/>
                </a:solidFill>
              </a:rPr>
              <a:t>Coverage tool made in house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(github.com/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StarCycle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CodeCoverage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Coverage report: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reward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780AE6-57F3-4D16-AFB1-5442032C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6" y="3201257"/>
            <a:ext cx="5844175" cy="22943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675E7-60BB-445E-8BFD-7EC0F58F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63" y="2877004"/>
            <a:ext cx="6001895" cy="27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53594"/>
      </p:ext>
    </p:extLst>
  </p:cSld>
  <p:clrMapOvr>
    <a:masterClrMapping/>
  </p:clrMapOvr>
  <p:transition spd="slow" advTm="4284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Theoretically, the tool can measure near real-time code coverage from any programming language, any MCU, and via any bus.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It still has problems: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1. Only support branch coverage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2. Not very accurate because it uses </a:t>
            </a:r>
            <a:r>
              <a:rPr lang="en-US" altLang="zh-CN" sz="2800" dirty="0" err="1">
                <a:solidFill>
                  <a:schemeClr val="tx1"/>
                </a:solidFill>
              </a:rPr>
              <a:t>regrex</a:t>
            </a:r>
            <a:r>
              <a:rPr lang="en-US" altLang="zh-CN" sz="2800" dirty="0">
                <a:solidFill>
                  <a:schemeClr val="tx1"/>
                </a:solidFill>
              </a:rPr>
              <a:t> to parse the code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3. Hitting CodeCount() takes time! 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But now it’s </a:t>
            </a:r>
            <a:r>
              <a:rPr lang="en-US" altLang="zh-CN" sz="2800" dirty="0">
                <a:solidFill>
                  <a:srgbClr val="00B0F0"/>
                </a:solidFill>
              </a:rPr>
              <a:t>sufficient to calculate rewards</a:t>
            </a:r>
            <a:r>
              <a:rPr lang="en-US" altLang="zh-CN" sz="2800" dirty="0">
                <a:solidFill>
                  <a:schemeClr val="tx1"/>
                </a:solidFill>
              </a:rPr>
              <a:t>. And these can be improved.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FD2439C6-708B-24FC-416C-6871C9222F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reward</a:t>
            </a:r>
          </a:p>
        </p:txBody>
      </p:sp>
    </p:spTree>
    <p:extLst>
      <p:ext uri="{BB962C8B-B14F-4D97-AF65-F5344CB8AC3E}">
        <p14:creationId xmlns:p14="http://schemas.microsoft.com/office/powerpoint/2010/main" val="3048502699"/>
      </p:ext>
    </p:extLst>
  </p:cSld>
  <p:clrMapOvr>
    <a:masterClrMapping/>
  </p:clrMapOvr>
  <p:transition spd="slow" advTm="27791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218493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altLang="zh-CN" sz="2800" dirty="0">
                <a:solidFill>
                  <a:schemeClr val="accent1"/>
                </a:solidFill>
              </a:rPr>
              <a:t>Reward 2: Estimated CPU load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Estimate </a:t>
            </a:r>
            <a:r>
              <a:rPr lang="en-US" altLang="zh-CN" sz="2800" dirty="0">
                <a:solidFill>
                  <a:schemeClr val="accent1"/>
                </a:solidFill>
              </a:rPr>
              <a:t>number of clock cycles required by each loop </a:t>
            </a:r>
            <a:r>
              <a:rPr lang="en-US" altLang="zh-CN" sz="2800" dirty="0">
                <a:solidFill>
                  <a:schemeClr val="tx1"/>
                </a:solidFill>
              </a:rPr>
              <a:t>in the scheduler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reward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467E530-100B-E24C-220A-CDB3CCAAEC3B}"/>
                  </a:ext>
                </a:extLst>
              </p:cNvPr>
              <p:cNvSpPr txBox="1"/>
              <p:nvPr/>
            </p:nvSpPr>
            <p:spPr>
              <a:xfrm>
                <a:off x="3542145" y="2717305"/>
                <a:ext cx="5107709" cy="6890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𝑙𝑜𝑜𝑝</m:t>
                          </m:r>
                        </m:sub>
                      </m:sSub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6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type m:val="lin"/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𝑖𝑛𝑡𝑒𝑟𝑣𝑎𝑙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𝑙𝑜𝑜𝑝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467E530-100B-E24C-220A-CDB3CCAAE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145" y="2717305"/>
                <a:ext cx="5107709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9F8E7B-C621-A838-5E9D-0D39C891084F}"/>
                  </a:ext>
                </a:extLst>
              </p:cNvPr>
              <p:cNvSpPr txBox="1"/>
              <p:nvPr/>
            </p:nvSpPr>
            <p:spPr>
              <a:xfrm>
                <a:off x="1948871" y="4142716"/>
                <a:ext cx="8294256" cy="1243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 b="0" i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CN" sz="1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 the clock frequency of the CPU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𝑖𝑛𝑡𝑒𝑟𝑣𝑎𝑙</m:t>
                        </m:r>
                      </m:sub>
                    </m:sSub>
                    <m:r>
                      <a:rPr lang="en-US" altLang="zh-CN" sz="1800" b="0" i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CN" sz="1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 the time interval being sampled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𝑙𝑜𝑜𝑝</m:t>
                        </m:r>
                      </m:sub>
                    </m:sSub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CN" sz="1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 the number of loops executed by the scheduler during the time interval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𝑙𝑜𝑜𝑝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/1000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9F8E7B-C621-A838-5E9D-0D39C8910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871" y="4142716"/>
                <a:ext cx="8294256" cy="1243161"/>
              </a:xfrm>
              <a:prstGeom prst="rect">
                <a:avLst/>
              </a:prstGeom>
              <a:blipFill>
                <a:blip r:embed="rId3"/>
                <a:stretch>
                  <a:fillRect t="-2941" b="-14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458892"/>
      </p:ext>
    </p:extLst>
  </p:cSld>
  <p:clrMapOvr>
    <a:masterClrMapping/>
  </p:clrMapOvr>
  <p:transition spd="slow" advTm="6983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日程表&#10;&#10;描述已自动生成">
            <a:extLst>
              <a:ext uri="{FF2B5EF4-FFF2-40B4-BE49-F238E27FC236}">
                <a16:creationId xmlns:a16="http://schemas.microsoft.com/office/drawing/2014/main" id="{2A68A299-CD85-6537-5F92-ADEBDDEA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76" y="613474"/>
            <a:ext cx="9721203" cy="6059055"/>
          </a:xfrm>
          <a:prstGeom prst="rect">
            <a:avLst/>
          </a:prstGeom>
        </p:spPr>
      </p:pic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0901645" cy="487102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accent1"/>
                </a:solidFill>
              </a:rPr>
              <a:t>Reward 2: Estimated CPU load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reward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105337"/>
      </p:ext>
    </p:extLst>
  </p:cSld>
  <p:clrMapOvr>
    <a:masterClrMapping/>
  </p:clrMapOvr>
  <p:transition spd="slow" advTm="840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日程表&#10;&#10;描述已自动生成">
            <a:extLst>
              <a:ext uri="{FF2B5EF4-FFF2-40B4-BE49-F238E27FC236}">
                <a16:creationId xmlns:a16="http://schemas.microsoft.com/office/drawing/2014/main" id="{2A68A299-CD85-6537-5F92-ADEBDDEA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76" y="613474"/>
            <a:ext cx="9721203" cy="6059055"/>
          </a:xfrm>
          <a:prstGeom prst="rect">
            <a:avLst/>
          </a:prstGeom>
        </p:spPr>
      </p:pic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0901645" cy="487102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accent1"/>
                </a:solidFill>
              </a:rPr>
              <a:t>Reward 2: Estimated CPU load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reward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652FA1-60CA-414F-9CB2-185C01BA460C}"/>
              </a:ext>
            </a:extLst>
          </p:cNvPr>
          <p:cNvSpPr/>
          <p:nvPr/>
        </p:nvSpPr>
        <p:spPr>
          <a:xfrm>
            <a:off x="6894793" y="377942"/>
            <a:ext cx="2220416" cy="961466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AD88C6-9F46-317A-F1F0-9992EB56C43A}"/>
              </a:ext>
            </a:extLst>
          </p:cNvPr>
          <p:cNvSpPr txBox="1"/>
          <p:nvPr/>
        </p:nvSpPr>
        <p:spPr>
          <a:xfrm>
            <a:off x="5902036" y="2212370"/>
            <a:ext cx="2909455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CPU load uncertain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83B835D-DD23-DD47-8526-0FEA1CB2406A}"/>
              </a:ext>
            </a:extLst>
          </p:cNvPr>
          <p:cNvSpPr/>
          <p:nvPr/>
        </p:nvSpPr>
        <p:spPr>
          <a:xfrm rot="18661108">
            <a:off x="6825485" y="1539321"/>
            <a:ext cx="498763" cy="448102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1847961"/>
      </p:ext>
    </p:extLst>
  </p:cSld>
  <p:clrMapOvr>
    <a:masterClrMapping/>
  </p:clrMapOvr>
  <p:transition spd="slow" advTm="12316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19861"/>
      </p:ext>
    </p:extLst>
  </p:cSld>
  <p:clrMapOvr>
    <a:masterClrMapping/>
  </p:clrMapOvr>
  <p:transition spd="slow" advTm="1743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73778B8F-38C1-1AAE-2388-ABAC422D8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Overview</a:t>
            </a:r>
          </a:p>
          <a:p>
            <a:r>
              <a:rPr lang="nl-NL" sz="4000" dirty="0"/>
              <a:t>Background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Method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Experiments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238731754"/>
      </p:ext>
    </p:extLst>
  </p:cSld>
  <p:clrMapOvr>
    <a:masterClrMapping/>
  </p:clrMapOvr>
  <p:transition spd="slow" advTm="29"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FC680F-C6EB-453F-E9A7-7503DC385D80}"/>
              </a:ext>
            </a:extLst>
          </p:cNvPr>
          <p:cNvSpPr/>
          <p:nvPr/>
        </p:nvSpPr>
        <p:spPr>
          <a:xfrm>
            <a:off x="487145" y="978041"/>
            <a:ext cx="5948994" cy="2333584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4855978"/>
      </p:ext>
    </p:extLst>
  </p:cSld>
  <p:clrMapOvr>
    <a:masterClrMapping/>
  </p:clrMapOvr>
  <p:transition spd="slow" advTm="3055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Housekeeping telemetry is not enough to derive system state: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accent1"/>
                </a:solidFill>
              </a:rPr>
              <a:t>What can you get from housekeeping telemetry? 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human-specified state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51A26-5B14-4FEA-B46C-AE6E9F4C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43" y="2261767"/>
            <a:ext cx="2687166" cy="36514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0B8D59-C571-4327-BFB9-F58A6C820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45" y="2261767"/>
            <a:ext cx="2921150" cy="36958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7681DC-451B-484A-804E-54992769322B}"/>
              </a:ext>
            </a:extLst>
          </p:cNvPr>
          <p:cNvSpPr/>
          <p:nvPr/>
        </p:nvSpPr>
        <p:spPr>
          <a:xfrm>
            <a:off x="1456986" y="2536466"/>
            <a:ext cx="2861080" cy="129407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57E3FB-7B89-4BBB-8474-36C25F1870CC}"/>
              </a:ext>
            </a:extLst>
          </p:cNvPr>
          <p:cNvSpPr txBox="1"/>
          <p:nvPr/>
        </p:nvSpPr>
        <p:spPr>
          <a:xfrm>
            <a:off x="4236410" y="2904314"/>
            <a:ext cx="1207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Useless fields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6B2EC1-40D9-499D-88D5-04030FDE5B14}"/>
              </a:ext>
            </a:extLst>
          </p:cNvPr>
          <p:cNvSpPr/>
          <p:nvPr/>
        </p:nvSpPr>
        <p:spPr>
          <a:xfrm>
            <a:off x="1409786" y="4977517"/>
            <a:ext cx="2921150" cy="98014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86BF07-7954-487E-ADF7-FA634064CFBF}"/>
              </a:ext>
            </a:extLst>
          </p:cNvPr>
          <p:cNvSpPr/>
          <p:nvPr/>
        </p:nvSpPr>
        <p:spPr>
          <a:xfrm>
            <a:off x="7095918" y="2203363"/>
            <a:ext cx="3097654" cy="375429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5DE0BB-914F-4603-B11D-C2ED84FEF95E}"/>
              </a:ext>
            </a:extLst>
          </p:cNvPr>
          <p:cNvSpPr txBox="1"/>
          <p:nvPr/>
        </p:nvSpPr>
        <p:spPr>
          <a:xfrm>
            <a:off x="4713019" y="4315551"/>
            <a:ext cx="18150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They will NOT even change during a test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5EAEF6F-D906-4C52-A7F7-5405B8F62DB9}"/>
              </a:ext>
            </a:extLst>
          </p:cNvPr>
          <p:cNvCxnSpPr>
            <a:stCxn id="11" idx="1"/>
          </p:cNvCxnSpPr>
          <p:nvPr/>
        </p:nvCxnSpPr>
        <p:spPr>
          <a:xfrm flipH="1">
            <a:off x="4412974" y="4777216"/>
            <a:ext cx="300045" cy="263911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6D9C83-A1C4-4074-A214-2EC7ABA13FB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528020" y="4315551"/>
            <a:ext cx="480941" cy="461665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2985529"/>
      </p:ext>
    </p:extLst>
  </p:cSld>
  <p:clrMapOvr>
    <a:masterClrMapping/>
  </p:clrMapOvr>
  <p:transition spd="slow" advTm="1155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You need more information to derive system state: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accent1"/>
                </a:solidFill>
              </a:rPr>
              <a:t>Which command has been executed and their replies show current state of the system.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human-specified state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331D63-079B-4FF8-BA3D-B871185BC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0" y="2693775"/>
            <a:ext cx="6694384" cy="12421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070472-1167-4224-BECB-B6472495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4" y="4107072"/>
            <a:ext cx="5779880" cy="12711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407243B-8943-4F37-A1FE-A8DBB3BCBE8F}"/>
              </a:ext>
            </a:extLst>
          </p:cNvPr>
          <p:cNvSpPr txBox="1"/>
          <p:nvPr/>
        </p:nvSpPr>
        <p:spPr>
          <a:xfrm>
            <a:off x="930303" y="3337008"/>
            <a:ext cx="232752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Definition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7FCE2D-F1C0-46B2-80BF-DEB6D806CDC9}"/>
              </a:ext>
            </a:extLst>
          </p:cNvPr>
          <p:cNvSpPr txBox="1"/>
          <p:nvPr/>
        </p:nvSpPr>
        <p:spPr>
          <a:xfrm>
            <a:off x="930303" y="4833179"/>
            <a:ext cx="232752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Reply Definition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8DFE5F-7B05-497F-8659-860430200EFD}"/>
              </a:ext>
            </a:extLst>
          </p:cNvPr>
          <p:cNvSpPr txBox="1"/>
          <p:nvPr/>
        </p:nvSpPr>
        <p:spPr>
          <a:xfrm>
            <a:off x="7895645" y="3153636"/>
            <a:ext cx="311684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last_state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== xxx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&amp;&amp; command == xxx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&amp;&amp; reply == xxx):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current_state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=xxx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ECB60C-4E22-494B-925C-561D783E5743}"/>
              </a:ext>
            </a:extLst>
          </p:cNvPr>
          <p:cNvSpPr txBox="1"/>
          <p:nvPr/>
        </p:nvSpPr>
        <p:spPr>
          <a:xfrm>
            <a:off x="8092975" y="4867990"/>
            <a:ext cx="272218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Extraction by rules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33020"/>
      </p:ext>
    </p:extLst>
  </p:cSld>
  <p:clrMapOvr>
    <a:masterClrMapping/>
  </p:clrMapOvr>
  <p:transition spd="slow" advTm="12603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human-specified state</a:t>
            </a:r>
            <a:endParaRPr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D4324A10-4D00-11D2-0478-0D5B9158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280"/>
            <a:ext cx="12192000" cy="44134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D192D75-BE18-112A-1F02-63BE72ED26D8}"/>
              </a:ext>
            </a:extLst>
          </p:cNvPr>
          <p:cNvSpPr/>
          <p:nvPr/>
        </p:nvSpPr>
        <p:spPr>
          <a:xfrm>
            <a:off x="2629980" y="2455859"/>
            <a:ext cx="6116855" cy="211614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FE1869-1F4E-66D1-3419-FC5C8FBD853A}"/>
              </a:ext>
            </a:extLst>
          </p:cNvPr>
          <p:cNvSpPr txBox="1"/>
          <p:nvPr/>
        </p:nvSpPr>
        <p:spPr>
          <a:xfrm>
            <a:off x="3491346" y="5635719"/>
            <a:ext cx="8146473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complex than I expected at the beginning…but it’s engineering.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reuse it in other PQ software.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121338"/>
      </p:ext>
    </p:extLst>
  </p:cSld>
  <p:clrMapOvr>
    <a:masterClrMapping/>
  </p:clrMapOvr>
  <p:transition spd="slow" advTm="1114"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Human-specified states use too much prior knowledge.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altLang="zh-CN" dirty="0"/>
              <a:t>Method / human-specified state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9322786"/>
      </p:ext>
    </p:extLst>
  </p:cSld>
  <p:clrMapOvr>
    <a:masterClrMapping/>
  </p:clrMapOvr>
  <p:transition spd="slow" advTm="5924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0832"/>
      </p:ext>
    </p:extLst>
  </p:cSld>
  <p:clrMapOvr>
    <a:masterClrMapping/>
  </p:clrMapOvr>
  <p:transition spd="slow" advTm="405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FC680F-C6EB-453F-E9A7-7503DC385D80}"/>
              </a:ext>
            </a:extLst>
          </p:cNvPr>
          <p:cNvSpPr/>
          <p:nvPr/>
        </p:nvSpPr>
        <p:spPr>
          <a:xfrm>
            <a:off x="3128250" y="3778588"/>
            <a:ext cx="3202603" cy="2775276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674495"/>
      </p:ext>
    </p:extLst>
  </p:cSld>
  <p:clrMapOvr>
    <a:masterClrMapping/>
  </p:clrMapOvr>
  <p:transition spd="slow" advTm="6028"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</a:t>
            </a:r>
            <a:r>
              <a:rPr lang="nl-NL" altLang="zh-CN" dirty="0"/>
              <a:t>automatic embedding of state</a:t>
            </a:r>
            <a:endParaRPr dirty="0"/>
          </a:p>
        </p:txBody>
      </p:sp>
      <p:pic>
        <p:nvPicPr>
          <p:cNvPr id="5" name="图片 4" descr="图示&#10;&#10;中度可信度描述已自动生成">
            <a:extLst>
              <a:ext uri="{FF2B5EF4-FFF2-40B4-BE49-F238E27FC236}">
                <a16:creationId xmlns:a16="http://schemas.microsoft.com/office/drawing/2014/main" id="{79ED082F-17D2-4A82-E1C2-08919298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1" y="1273225"/>
            <a:ext cx="11959578" cy="45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5400"/>
      </p:ext>
    </p:extLst>
  </p:cSld>
  <p:clrMapOvr>
    <a:masterClrMapping/>
  </p:clrMapOvr>
  <p:transition spd="slow" advTm="32664"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</a:t>
            </a:r>
            <a:r>
              <a:rPr lang="nl-NL" altLang="zh-CN" dirty="0"/>
              <a:t>automatic embedding of state</a:t>
            </a:r>
            <a:endParaRPr dirty="0"/>
          </a:p>
        </p:txBody>
      </p:sp>
      <p:pic>
        <p:nvPicPr>
          <p:cNvPr id="5" name="图片 4" descr="图示&#10;&#10;中度可信度描述已自动生成">
            <a:extLst>
              <a:ext uri="{FF2B5EF4-FFF2-40B4-BE49-F238E27FC236}">
                <a16:creationId xmlns:a16="http://schemas.microsoft.com/office/drawing/2014/main" id="{79ED082F-17D2-4A82-E1C2-08919298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1" y="1273225"/>
            <a:ext cx="11959578" cy="45171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7C8F2E-442C-9FD0-C6B4-4C560694D38C}"/>
              </a:ext>
            </a:extLst>
          </p:cNvPr>
          <p:cNvSpPr txBox="1"/>
          <p:nvPr/>
        </p:nvSpPr>
        <p:spPr>
          <a:xfrm>
            <a:off x="3176144" y="5790327"/>
            <a:ext cx="3464802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and straightforward, but…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771ED01-99EF-13F6-870C-016237F29A18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1921164" y="5190836"/>
            <a:ext cx="1254980" cy="10149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48112"/>
      </p:ext>
    </p:extLst>
  </p:cSld>
  <p:clrMapOvr>
    <a:masterClrMapping/>
  </p:clrMapOvr>
  <p:transition spd="slow" advTm="5276"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图示, 雷达图&#10;&#10;描述已自动生成">
            <a:extLst>
              <a:ext uri="{FF2B5EF4-FFF2-40B4-BE49-F238E27FC236}">
                <a16:creationId xmlns:a16="http://schemas.microsoft.com/office/drawing/2014/main" id="{30B8FE9F-7D95-F7AD-517D-CCB4A2AE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18" y="816721"/>
            <a:ext cx="9397382" cy="6041279"/>
          </a:xfrm>
          <a:prstGeom prst="rect">
            <a:avLst/>
          </a:prstGeom>
        </p:spPr>
      </p:pic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</a:t>
            </a:r>
            <a:r>
              <a:rPr lang="nl-NL" altLang="zh-CN" dirty="0"/>
              <a:t>automatic embedding of state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854E80-418D-1AAF-57CA-B8C3759D1825}"/>
              </a:ext>
            </a:extLst>
          </p:cNvPr>
          <p:cNvSpPr txBox="1"/>
          <p:nvPr/>
        </p:nvSpPr>
        <p:spPr>
          <a:xfrm>
            <a:off x="304800" y="2736503"/>
            <a:ext cx="2489818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NOT suitable for regressio</a:t>
            </a:r>
            <a:r>
              <a:rPr lang="en-US" altLang="zh-CN" sz="2800" dirty="0">
                <a:solidFill>
                  <a:srgbClr val="FF0000"/>
                </a:solidFill>
              </a:rPr>
              <a:t>n testing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0886877"/>
      </p:ext>
    </p:extLst>
  </p:cSld>
  <p:clrMapOvr>
    <a:masterClrMapping/>
  </p:clrMapOvr>
  <p:transition spd="slow" advTm="55991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</a:t>
            </a:r>
            <a:endParaRPr lang="nl-NL"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D76BFEDE-F63A-C682-29B1-965A287E0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324" y="1297190"/>
            <a:ext cx="8550688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About Delfi-PQ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Software Testing</a:t>
            </a:r>
            <a:endParaRPr lang="nl-NL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Sequential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RL-Based Testing</a:t>
            </a:r>
          </a:p>
        </p:txBody>
      </p:sp>
    </p:spTree>
  </p:cSld>
  <p:clrMapOvr>
    <a:masterClrMapping/>
  </p:clrMapOvr>
  <p:transition spd="slow" advTm="33"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</a:t>
            </a:r>
            <a:r>
              <a:rPr lang="nl-NL" altLang="zh-CN" dirty="0"/>
              <a:t>automatic embedding of state</a:t>
            </a:r>
            <a:endParaRPr dirty="0"/>
          </a:p>
        </p:txBody>
      </p:sp>
      <p:pic>
        <p:nvPicPr>
          <p:cNvPr id="5" name="图片 4" descr="图示&#10;&#10;中度可信度描述已自动生成">
            <a:extLst>
              <a:ext uri="{FF2B5EF4-FFF2-40B4-BE49-F238E27FC236}">
                <a16:creationId xmlns:a16="http://schemas.microsoft.com/office/drawing/2014/main" id="{79ED082F-17D2-4A82-E1C2-08919298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1" y="1273225"/>
            <a:ext cx="11959578" cy="45171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7C8F2E-442C-9FD0-C6B4-4C560694D38C}"/>
              </a:ext>
            </a:extLst>
          </p:cNvPr>
          <p:cNvSpPr txBox="1"/>
          <p:nvPr/>
        </p:nvSpPr>
        <p:spPr>
          <a:xfrm>
            <a:off x="4259108" y="5944567"/>
            <a:ext cx="2801323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is too long. Difficult to train.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771ED01-99EF-13F6-870C-016237F29A18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5659769" y="5574171"/>
            <a:ext cx="1" cy="3703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407306"/>
      </p:ext>
    </p:extLst>
  </p:cSld>
  <p:clrMapOvr>
    <a:masterClrMapping/>
  </p:clrMapOvr>
  <p:transition spd="slow" advTm="1264"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So, I choose graph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</a:t>
            </a:r>
            <a:r>
              <a:rPr lang="nl-NL" altLang="zh-CN" dirty="0"/>
              <a:t>automatic embedding of state</a:t>
            </a:r>
            <a:endParaRPr dirty="0"/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DE269AB0-3198-47D3-B303-F90B6F150ED5}"/>
              </a:ext>
            </a:extLst>
          </p:cNvPr>
          <p:cNvSpPr/>
          <p:nvPr/>
        </p:nvSpPr>
        <p:spPr>
          <a:xfrm>
            <a:off x="3486284" y="2454822"/>
            <a:ext cx="758025" cy="437322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95770B-2E70-4E9F-9FA5-0D312474B31E}"/>
              </a:ext>
            </a:extLst>
          </p:cNvPr>
          <p:cNvSpPr txBox="1"/>
          <p:nvPr/>
        </p:nvSpPr>
        <p:spPr>
          <a:xfrm>
            <a:off x="1845086" y="3283608"/>
            <a:ext cx="1588603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CodeCount(1)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374FFD-733B-4D52-B957-80F51557B185}"/>
              </a:ext>
            </a:extLst>
          </p:cNvPr>
          <p:cNvSpPr txBox="1"/>
          <p:nvPr/>
        </p:nvSpPr>
        <p:spPr>
          <a:xfrm>
            <a:off x="4244309" y="3302548"/>
            <a:ext cx="1588603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CodeCount(2)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D837F4-D238-43A9-948D-6D80C180DF15}"/>
              </a:ext>
            </a:extLst>
          </p:cNvPr>
          <p:cNvSpPr txBox="1"/>
          <p:nvPr/>
        </p:nvSpPr>
        <p:spPr>
          <a:xfrm>
            <a:off x="785742" y="5185624"/>
            <a:ext cx="1482585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CodeCount(3)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F31E9A67-91F7-4595-8788-2389288C0319}"/>
              </a:ext>
            </a:extLst>
          </p:cNvPr>
          <p:cNvSpPr/>
          <p:nvPr/>
        </p:nvSpPr>
        <p:spPr>
          <a:xfrm>
            <a:off x="2268327" y="4222932"/>
            <a:ext cx="758025" cy="437322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1B858D-E32E-4E5D-90E1-EF14A108E544}"/>
              </a:ext>
            </a:extLst>
          </p:cNvPr>
          <p:cNvSpPr txBox="1"/>
          <p:nvPr/>
        </p:nvSpPr>
        <p:spPr>
          <a:xfrm>
            <a:off x="3026351" y="5180937"/>
            <a:ext cx="1482585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CodeCount(4)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E27909D3-C0E5-4278-A732-F53567441FBE}"/>
              </a:ext>
            </a:extLst>
          </p:cNvPr>
          <p:cNvCxnSpPr>
            <a:cxnSpLocks/>
            <a:stCxn id="4" idx="1"/>
            <a:endCxn id="7" idx="0"/>
          </p:cNvCxnSpPr>
          <p:nvPr/>
        </p:nvCxnSpPr>
        <p:spPr>
          <a:xfrm rot="10800000" flipV="1">
            <a:off x="2639388" y="2673482"/>
            <a:ext cx="846896" cy="6101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694F670C-10C4-4C20-9C41-3232F834BC1F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4244309" y="2673483"/>
            <a:ext cx="794302" cy="6290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F5A48CE-F5EF-41D4-A875-278DCC24F43C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2639388" y="3622162"/>
            <a:ext cx="7952" cy="600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2EBEEC92-A85F-4FC5-8103-117673F3CB37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rot="10800000" flipV="1">
            <a:off x="1527035" y="4441592"/>
            <a:ext cx="741292" cy="7440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2C87B27F-285F-4778-8977-C76199E525B6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3026352" y="4441593"/>
            <a:ext cx="741292" cy="7393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E02C219-E232-46AF-ADDC-AAB4A7A508F3}"/>
              </a:ext>
            </a:extLst>
          </p:cNvPr>
          <p:cNvSpPr txBox="1"/>
          <p:nvPr/>
        </p:nvSpPr>
        <p:spPr>
          <a:xfrm>
            <a:off x="6590937" y="2652666"/>
            <a:ext cx="498546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node contains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- Information of this branch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- Whether the branch is covered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 edges have no weights</a:t>
            </a:r>
          </a:p>
        </p:txBody>
      </p:sp>
    </p:spTree>
    <p:extLst>
      <p:ext uri="{BB962C8B-B14F-4D97-AF65-F5344CB8AC3E}">
        <p14:creationId xmlns:p14="http://schemas.microsoft.com/office/powerpoint/2010/main" val="2527251066"/>
      </p:ext>
    </p:extLst>
  </p:cSld>
  <p:clrMapOvr>
    <a:masterClrMapping/>
  </p:clrMapOvr>
  <p:transition spd="slow" advTm="719"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589989" y="1220906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How to build this graph? 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You can use </a:t>
            </a:r>
            <a:r>
              <a:rPr lang="en-US" altLang="zh-CN" sz="2800" dirty="0">
                <a:solidFill>
                  <a:srgbClr val="00B0F0"/>
                </a:solidFill>
              </a:rPr>
              <a:t>coverage measurement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Embedded SW updates the following array: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And host PC samples the array periodically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automatic embedding of state</a:t>
            </a:r>
            <a:endParaRPr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0CAA1DB-0D60-4D11-884E-159F66BB5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18993"/>
              </p:ext>
            </p:extLst>
          </p:nvPr>
        </p:nvGraphicFramePr>
        <p:xfrm>
          <a:off x="2584969" y="3368242"/>
          <a:ext cx="2313831" cy="8467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277">
                  <a:extLst>
                    <a:ext uri="{9D8B030D-6E8A-4147-A177-3AD203B41FA5}">
                      <a16:colId xmlns:a16="http://schemas.microsoft.com/office/drawing/2014/main" val="10672264"/>
                    </a:ext>
                  </a:extLst>
                </a:gridCol>
                <a:gridCol w="771277">
                  <a:extLst>
                    <a:ext uri="{9D8B030D-6E8A-4147-A177-3AD203B41FA5}">
                      <a16:colId xmlns:a16="http://schemas.microsoft.com/office/drawing/2014/main" val="1618963047"/>
                    </a:ext>
                  </a:extLst>
                </a:gridCol>
                <a:gridCol w="771277">
                  <a:extLst>
                    <a:ext uri="{9D8B030D-6E8A-4147-A177-3AD203B41FA5}">
                      <a16:colId xmlns:a16="http://schemas.microsoft.com/office/drawing/2014/main" val="3463330284"/>
                    </a:ext>
                  </a:extLst>
                </a:gridCol>
              </a:tblGrid>
              <a:tr h="4233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123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47439"/>
                  </a:ext>
                </a:extLst>
              </a:tr>
              <a:tr h="4233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124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39828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5467E413-2901-457C-AA11-C5EF702AB89C}"/>
              </a:ext>
            </a:extLst>
          </p:cNvPr>
          <p:cNvSpPr txBox="1"/>
          <p:nvPr/>
        </p:nvSpPr>
        <p:spPr>
          <a:xfrm>
            <a:off x="2433894" y="2977157"/>
            <a:ext cx="20198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LastCodeCount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063A8-3600-45AD-97A3-A872D5E12802}"/>
              </a:ext>
            </a:extLst>
          </p:cNvPr>
          <p:cNvSpPr txBox="1"/>
          <p:nvPr/>
        </p:nvSpPr>
        <p:spPr>
          <a:xfrm>
            <a:off x="1783212" y="3380557"/>
            <a:ext cx="801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35CAD7-459A-4401-BB57-0A0D5C74F776}"/>
              </a:ext>
            </a:extLst>
          </p:cNvPr>
          <p:cNvSpPr txBox="1"/>
          <p:nvPr/>
        </p:nvSpPr>
        <p:spPr>
          <a:xfrm>
            <a:off x="1775260" y="3783957"/>
            <a:ext cx="801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C7CEA4-6AC0-4E71-9956-6D7D95FB3A86}"/>
              </a:ext>
            </a:extLst>
          </p:cNvPr>
          <p:cNvSpPr txBox="1"/>
          <p:nvPr/>
        </p:nvSpPr>
        <p:spPr>
          <a:xfrm>
            <a:off x="6685912" y="3069490"/>
            <a:ext cx="201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CodeCount(121)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7C7BBCF-9861-46F0-A57D-D078BD782018}"/>
              </a:ext>
            </a:extLst>
          </p:cNvPr>
          <p:cNvSpPr/>
          <p:nvPr/>
        </p:nvSpPr>
        <p:spPr>
          <a:xfrm>
            <a:off x="6755762" y="2977156"/>
            <a:ext cx="1846632" cy="5301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25566D-FE45-45AC-A267-1DEF6E2AC05A}"/>
              </a:ext>
            </a:extLst>
          </p:cNvPr>
          <p:cNvSpPr txBox="1"/>
          <p:nvPr/>
        </p:nvSpPr>
        <p:spPr>
          <a:xfrm>
            <a:off x="7761628" y="3752051"/>
            <a:ext cx="201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CodeCount(122)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4C4E14B-0298-447C-880D-24DC63DA08CC}"/>
              </a:ext>
            </a:extLst>
          </p:cNvPr>
          <p:cNvSpPr/>
          <p:nvPr/>
        </p:nvSpPr>
        <p:spPr>
          <a:xfrm>
            <a:off x="7831478" y="3659717"/>
            <a:ext cx="1846632" cy="5301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6A5C38-1358-4A93-AB5A-EDA632052208}"/>
              </a:ext>
            </a:extLst>
          </p:cNvPr>
          <p:cNvSpPr txBox="1"/>
          <p:nvPr/>
        </p:nvSpPr>
        <p:spPr>
          <a:xfrm>
            <a:off x="8858161" y="4439467"/>
            <a:ext cx="201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CodeCount(123)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AB81B39-520C-42A9-BFC7-90800C54D2FF}"/>
              </a:ext>
            </a:extLst>
          </p:cNvPr>
          <p:cNvSpPr/>
          <p:nvPr/>
        </p:nvSpPr>
        <p:spPr>
          <a:xfrm>
            <a:off x="8928011" y="4347133"/>
            <a:ext cx="1846632" cy="5301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4F5465-58E4-4662-8D10-394BB2AE64C5}"/>
              </a:ext>
            </a:extLst>
          </p:cNvPr>
          <p:cNvSpPr txBox="1"/>
          <p:nvPr/>
        </p:nvSpPr>
        <p:spPr>
          <a:xfrm>
            <a:off x="9781477" y="5126883"/>
            <a:ext cx="201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CodeCount(124)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0E84DF5-EEB1-4373-8B34-75A3BA3933B9}"/>
              </a:ext>
            </a:extLst>
          </p:cNvPr>
          <p:cNvSpPr/>
          <p:nvPr/>
        </p:nvSpPr>
        <p:spPr>
          <a:xfrm>
            <a:off x="9851327" y="5034549"/>
            <a:ext cx="1846632" cy="5301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4C98E6A-5E5E-49D6-AECD-4D1AFB0B619E}"/>
              </a:ext>
            </a:extLst>
          </p:cNvPr>
          <p:cNvCxnSpPr>
            <a:stCxn id="23" idx="4"/>
            <a:endCxn id="25" idx="0"/>
          </p:cNvCxnSpPr>
          <p:nvPr/>
        </p:nvCxnSpPr>
        <p:spPr>
          <a:xfrm>
            <a:off x="7679078" y="3507317"/>
            <a:ext cx="923316" cy="15240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C98E65F-042D-4200-8528-744442A9BB18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8754794" y="4189878"/>
            <a:ext cx="923316" cy="15240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A591DA3-2871-4A8F-B4CF-06F76A51A92A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9851327" y="4877294"/>
            <a:ext cx="923316" cy="157255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2F60998-C004-4EA9-AF29-487C7FD72B4E}"/>
              </a:ext>
            </a:extLst>
          </p:cNvPr>
          <p:cNvSpPr txBox="1"/>
          <p:nvPr/>
        </p:nvSpPr>
        <p:spPr>
          <a:xfrm>
            <a:off x="4906752" y="3548041"/>
            <a:ext cx="4720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226445"/>
      </p:ext>
    </p:extLst>
  </p:cSld>
  <p:clrMapOvr>
    <a:masterClrMapping/>
  </p:clrMapOvr>
  <p:transition spd="slow" advTm="16857"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2707BB-D421-A07D-04D1-F145106AB437}"/>
              </a:ext>
            </a:extLst>
          </p:cNvPr>
          <p:cNvSpPr txBox="1"/>
          <p:nvPr/>
        </p:nvSpPr>
        <p:spPr>
          <a:xfrm>
            <a:off x="6368122" y="2085283"/>
            <a:ext cx="201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CodeCount(121)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F4728F3-505B-83A2-377A-2249CD97F4A5}"/>
              </a:ext>
            </a:extLst>
          </p:cNvPr>
          <p:cNvSpPr/>
          <p:nvPr/>
        </p:nvSpPr>
        <p:spPr>
          <a:xfrm>
            <a:off x="6437972" y="1992949"/>
            <a:ext cx="1846632" cy="5301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F7A5B2-C71E-3DC6-03A3-2B9A008DDC53}"/>
              </a:ext>
            </a:extLst>
          </p:cNvPr>
          <p:cNvSpPr txBox="1"/>
          <p:nvPr/>
        </p:nvSpPr>
        <p:spPr>
          <a:xfrm>
            <a:off x="7443838" y="2767844"/>
            <a:ext cx="201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CodeCount(122)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B5FFF58-8A64-5EC0-FE9A-12DE47D78BE5}"/>
              </a:ext>
            </a:extLst>
          </p:cNvPr>
          <p:cNvSpPr/>
          <p:nvPr/>
        </p:nvSpPr>
        <p:spPr>
          <a:xfrm>
            <a:off x="7513688" y="2675510"/>
            <a:ext cx="1846632" cy="5301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380EF6-E890-6368-4021-D3BF6B273EEC}"/>
              </a:ext>
            </a:extLst>
          </p:cNvPr>
          <p:cNvSpPr txBox="1"/>
          <p:nvPr/>
        </p:nvSpPr>
        <p:spPr>
          <a:xfrm>
            <a:off x="8540371" y="3455260"/>
            <a:ext cx="201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CodeCount(123)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1848F06-5E5C-C07B-E152-BD7C7AF617F6}"/>
              </a:ext>
            </a:extLst>
          </p:cNvPr>
          <p:cNvSpPr/>
          <p:nvPr/>
        </p:nvSpPr>
        <p:spPr>
          <a:xfrm>
            <a:off x="8610221" y="3362926"/>
            <a:ext cx="1846632" cy="5301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6A088A-0914-99A1-809B-9528025557B9}"/>
              </a:ext>
            </a:extLst>
          </p:cNvPr>
          <p:cNvSpPr txBox="1"/>
          <p:nvPr/>
        </p:nvSpPr>
        <p:spPr>
          <a:xfrm>
            <a:off x="9463687" y="4142676"/>
            <a:ext cx="201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CodeCount(124)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3CF4597-F652-5A89-870F-97390344816A}"/>
              </a:ext>
            </a:extLst>
          </p:cNvPr>
          <p:cNvSpPr/>
          <p:nvPr/>
        </p:nvSpPr>
        <p:spPr>
          <a:xfrm>
            <a:off x="9533537" y="4050342"/>
            <a:ext cx="1846632" cy="5301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CA16C01-B8DF-3089-6CB1-F4F32E4AE72D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361288" y="2523110"/>
            <a:ext cx="923316" cy="15240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153AACE-2C89-1D3D-826C-EB03BE1A5FD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8437004" y="3205671"/>
            <a:ext cx="923316" cy="15240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2A6818C-C6A6-9C73-BA68-D3FEB0A1FE6C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9533537" y="3893087"/>
            <a:ext cx="923316" cy="157255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4829E105-50FA-0E18-A2E4-C76DC4A2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489946"/>
              </p:ext>
            </p:extLst>
          </p:nvPr>
        </p:nvGraphicFramePr>
        <p:xfrm>
          <a:off x="1595597" y="3131776"/>
          <a:ext cx="2313831" cy="8467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277">
                  <a:extLst>
                    <a:ext uri="{9D8B030D-6E8A-4147-A177-3AD203B41FA5}">
                      <a16:colId xmlns:a16="http://schemas.microsoft.com/office/drawing/2014/main" val="10672264"/>
                    </a:ext>
                  </a:extLst>
                </a:gridCol>
                <a:gridCol w="771277">
                  <a:extLst>
                    <a:ext uri="{9D8B030D-6E8A-4147-A177-3AD203B41FA5}">
                      <a16:colId xmlns:a16="http://schemas.microsoft.com/office/drawing/2014/main" val="1618963047"/>
                    </a:ext>
                  </a:extLst>
                </a:gridCol>
                <a:gridCol w="771277">
                  <a:extLst>
                    <a:ext uri="{9D8B030D-6E8A-4147-A177-3AD203B41FA5}">
                      <a16:colId xmlns:a16="http://schemas.microsoft.com/office/drawing/2014/main" val="3463330284"/>
                    </a:ext>
                  </a:extLst>
                </a:gridCol>
              </a:tblGrid>
              <a:tr h="4233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124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47439"/>
                  </a:ext>
                </a:extLst>
              </a:tr>
              <a:tr h="4233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123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3982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E7F5E3C-A1B5-B20C-584E-C25116E28503}"/>
              </a:ext>
            </a:extLst>
          </p:cNvPr>
          <p:cNvSpPr txBox="1"/>
          <p:nvPr/>
        </p:nvSpPr>
        <p:spPr>
          <a:xfrm>
            <a:off x="1890788" y="1714065"/>
            <a:ext cx="300817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 the current CodeCount is 124, the previous CodeCount is 123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D78459-FC53-D560-3A6C-EC3FA4A36998}"/>
              </a:ext>
            </a:extLst>
          </p:cNvPr>
          <p:cNvSpPr txBox="1"/>
          <p:nvPr/>
        </p:nvSpPr>
        <p:spPr>
          <a:xfrm>
            <a:off x="793840" y="3144091"/>
            <a:ext cx="801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008F64-E67F-1CDE-0215-6F3A6420BF84}"/>
              </a:ext>
            </a:extLst>
          </p:cNvPr>
          <p:cNvSpPr txBox="1"/>
          <p:nvPr/>
        </p:nvSpPr>
        <p:spPr>
          <a:xfrm>
            <a:off x="785888" y="3547491"/>
            <a:ext cx="801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69A6BD-4DFF-209D-1F73-A7646D2A3D16}"/>
              </a:ext>
            </a:extLst>
          </p:cNvPr>
          <p:cNvSpPr txBox="1"/>
          <p:nvPr/>
        </p:nvSpPr>
        <p:spPr>
          <a:xfrm>
            <a:off x="3917380" y="3311575"/>
            <a:ext cx="4720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053F49-C9DC-3CB7-3A8E-F4AD4BAF6255}"/>
              </a:ext>
            </a:extLst>
          </p:cNvPr>
          <p:cNvSpPr txBox="1"/>
          <p:nvPr/>
        </p:nvSpPr>
        <p:spPr>
          <a:xfrm>
            <a:off x="3846045" y="4252231"/>
            <a:ext cx="4409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Periodically sample the array and add edges to the graph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FAB006B5-2C26-BC42-37D0-99F7E2BA3354}"/>
              </a:ext>
            </a:extLst>
          </p:cNvPr>
          <p:cNvSpPr/>
          <p:nvPr/>
        </p:nvSpPr>
        <p:spPr>
          <a:xfrm>
            <a:off x="4957114" y="3311575"/>
            <a:ext cx="2187067" cy="605248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6868D3A-5350-C78F-CE53-39E109211C0B}"/>
              </a:ext>
            </a:extLst>
          </p:cNvPr>
          <p:cNvSpPr/>
          <p:nvPr/>
        </p:nvSpPr>
        <p:spPr>
          <a:xfrm>
            <a:off x="3310993" y="3066344"/>
            <a:ext cx="657797" cy="960827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01B3297-2F49-3B62-911F-18230E976EB0}"/>
              </a:ext>
            </a:extLst>
          </p:cNvPr>
          <p:cNvCxnSpPr>
            <a:stCxn id="16" idx="2"/>
            <a:endCxn id="24" idx="0"/>
          </p:cNvCxnSpPr>
          <p:nvPr/>
        </p:nvCxnSpPr>
        <p:spPr>
          <a:xfrm>
            <a:off x="3394875" y="2637395"/>
            <a:ext cx="245017" cy="42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9">
            <a:extLst>
              <a:ext uri="{FF2B5EF4-FFF2-40B4-BE49-F238E27FC236}">
                <a16:creationId xmlns:a16="http://schemas.microsoft.com/office/drawing/2014/main" id="{BF3B021A-26A6-4F2E-2B1E-B6886F9D2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automatic embedding of state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416065"/>
      </p:ext>
    </p:extLst>
  </p:cSld>
  <p:clrMapOvr>
    <a:masterClrMapping/>
  </p:clrMapOvr>
  <p:transition spd="med" advTm="1320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84" y="2454965"/>
            <a:ext cx="5870713" cy="44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066389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Result:</a:t>
            </a:r>
            <a:endParaRPr lang="nl-NL" sz="2800" dirty="0"/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Use coverage measurement to build control flow graph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COMMS has 716 </a:t>
            </a:r>
            <a:r>
              <a:rPr lang="en-US" altLang="zh-CN" sz="2800" dirty="0" err="1">
                <a:solidFill>
                  <a:schemeClr val="tx1"/>
                </a:solidFill>
              </a:rPr>
              <a:t>CodeCounts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This method extracts 299, </a:t>
            </a:r>
            <a:r>
              <a:rPr lang="en-US" altLang="zh-CN" sz="2800" dirty="0">
                <a:solidFill>
                  <a:srgbClr val="00A6D6"/>
                </a:solidFill>
              </a:rPr>
              <a:t>others not executed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For GNN, the </a:t>
            </a:r>
            <a:r>
              <a:rPr lang="en-US" altLang="zh-CN" sz="2800" dirty="0">
                <a:solidFill>
                  <a:srgbClr val="00A6D6"/>
                </a:solidFill>
              </a:rPr>
              <a:t>graph structure is changing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rgbClr val="00A6D6"/>
                </a:solidFill>
              </a:rPr>
              <a:t>More communication load!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rgbClr val="00A6D6"/>
                </a:solidFill>
              </a:rPr>
              <a:t>No information of a branch.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automatic embedding of state</a:t>
            </a:r>
          </a:p>
        </p:txBody>
      </p:sp>
    </p:spTree>
    <p:extLst>
      <p:ext uri="{BB962C8B-B14F-4D97-AF65-F5344CB8AC3E}">
        <p14:creationId xmlns:p14="http://schemas.microsoft.com/office/powerpoint/2010/main" val="2689539501"/>
      </p:ext>
    </p:extLst>
  </p:cSld>
  <p:clrMapOvr>
    <a:masterClrMapping/>
  </p:clrMapOvr>
  <p:transition spd="slow" advTm="52848"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So, build this graph with </a:t>
            </a:r>
            <a:r>
              <a:rPr lang="en-US" altLang="zh-CN" sz="2800" dirty="0">
                <a:solidFill>
                  <a:srgbClr val="00B0F0"/>
                </a:solidFill>
              </a:rPr>
              <a:t>static code analysis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TI Code Composer Studio can generate call graph, where each node is a function. However, 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There are too many functions from low-level libraries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Cannot include a CodeCount() node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Tool-dependent, and I cannot modify the tool 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Other tools like </a:t>
            </a:r>
            <a:r>
              <a:rPr lang="en-US" altLang="zh-CN" sz="2800" dirty="0" err="1">
                <a:solidFill>
                  <a:schemeClr val="tx1"/>
                </a:solidFill>
              </a:rPr>
              <a:t>CodeViz</a:t>
            </a:r>
            <a:r>
              <a:rPr lang="en-US" altLang="zh-CN" sz="2800" dirty="0">
                <a:solidFill>
                  <a:schemeClr val="tx1"/>
                </a:solidFill>
              </a:rPr>
              <a:t>, rely on output from compilers like GCC and Clang. Unfortunately, they don’t support the old TI compiler we use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automatic embedding of state</a:t>
            </a:r>
          </a:p>
        </p:txBody>
      </p:sp>
    </p:spTree>
    <p:extLst>
      <p:ext uri="{BB962C8B-B14F-4D97-AF65-F5344CB8AC3E}">
        <p14:creationId xmlns:p14="http://schemas.microsoft.com/office/powerpoint/2010/main" val="2464917012"/>
      </p:ext>
    </p:extLst>
  </p:cSld>
  <p:clrMapOvr>
    <a:masterClrMapping/>
  </p:clrMapOvr>
  <p:transition spd="slow" advTm="14420"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But there is an open-source tool for code analysis research.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altLang="zh-CN" dirty="0"/>
              <a:t>Method / automatic embedding of state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28482445"/>
      </p:ext>
    </p:extLst>
  </p:cSld>
  <p:clrMapOvr>
    <a:masterClrMapping/>
  </p:clrMapOvr>
  <p:transition spd="slow" advTm="1835"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A parser for research: </a:t>
            </a:r>
            <a:r>
              <a:rPr lang="en-US" altLang="zh-CN" sz="2800" dirty="0" err="1">
                <a:solidFill>
                  <a:schemeClr val="tx1"/>
                </a:solidFill>
              </a:rPr>
              <a:t>Joern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Parse C, C++, Java, Python, Bytecode, Kotlin, PHP…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Parse source code even if you cannot compile it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Flexible API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Mainly built for code vulnerability scanning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Problems of </a:t>
            </a:r>
            <a:r>
              <a:rPr lang="en-US" altLang="zh-CN" sz="2800" dirty="0" err="1">
                <a:solidFill>
                  <a:schemeClr val="tx1"/>
                </a:solidFill>
              </a:rPr>
              <a:t>Joern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Weak to find calling relations among methods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The results contain errors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automatic embedding of state</a:t>
            </a:r>
          </a:p>
        </p:txBody>
      </p:sp>
    </p:spTree>
    <p:extLst>
      <p:ext uri="{BB962C8B-B14F-4D97-AF65-F5344CB8AC3E}">
        <p14:creationId xmlns:p14="http://schemas.microsoft.com/office/powerpoint/2010/main" val="3509381311"/>
      </p:ext>
    </p:extLst>
  </p:cSld>
  <p:clrMapOvr>
    <a:masterClrMapping/>
  </p:clrMapOvr>
  <p:transition spd="slow" advTm="29231"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To use output of Joern: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To </a:t>
            </a:r>
            <a:r>
              <a:rPr lang="en-US" altLang="zh-CN" sz="2800" dirty="0">
                <a:solidFill>
                  <a:srgbClr val="74A1BE"/>
                </a:solidFill>
              </a:rPr>
              <a:t>find calling relations</a:t>
            </a:r>
            <a:r>
              <a:rPr lang="en-US" altLang="zh-CN" sz="2800" dirty="0">
                <a:solidFill>
                  <a:schemeClr val="tx1"/>
                </a:solidFill>
              </a:rPr>
              <a:t>, writing my own code with </a:t>
            </a:r>
            <a:r>
              <a:rPr lang="en-US" altLang="zh-CN" sz="2800" dirty="0" err="1">
                <a:solidFill>
                  <a:schemeClr val="tx1"/>
                </a:solidFill>
              </a:rPr>
              <a:t>Joern</a:t>
            </a:r>
            <a:r>
              <a:rPr lang="en-US" altLang="zh-CN" sz="2800" dirty="0">
                <a:solidFill>
                  <a:schemeClr val="tx1"/>
                </a:solidFill>
              </a:rPr>
              <a:t> API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Connect to all method with the same name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Not accurate, but each program will have a static and unique graph structure, which is enough for GNN to recognize each node.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automatic embedding of state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838F50-4F34-4889-A838-35A67A75D9F6}"/>
              </a:ext>
            </a:extLst>
          </p:cNvPr>
          <p:cNvSpPr txBox="1"/>
          <p:nvPr/>
        </p:nvSpPr>
        <p:spPr>
          <a:xfrm>
            <a:off x="2234700" y="3168760"/>
            <a:ext cx="2726914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Method call, Console::log()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0F759A-BB68-4FE5-B49F-595AD1952682}"/>
              </a:ext>
            </a:extLst>
          </p:cNvPr>
          <p:cNvSpPr txBox="1"/>
          <p:nvPr/>
        </p:nvSpPr>
        <p:spPr>
          <a:xfrm>
            <a:off x="6373368" y="2478354"/>
            <a:ext cx="3200002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Method, Console::log(char *test)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094A89-610E-43D0-BD99-ADD90DF89F8E}"/>
              </a:ext>
            </a:extLst>
          </p:cNvPr>
          <p:cNvSpPr txBox="1"/>
          <p:nvPr/>
        </p:nvSpPr>
        <p:spPr>
          <a:xfrm>
            <a:off x="6373367" y="3168760"/>
            <a:ext cx="3200001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Method, Console::log(void)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77440C-F70E-4215-84DA-D06734026C80}"/>
              </a:ext>
            </a:extLst>
          </p:cNvPr>
          <p:cNvSpPr txBox="1"/>
          <p:nvPr/>
        </p:nvSpPr>
        <p:spPr>
          <a:xfrm>
            <a:off x="6373366" y="3859636"/>
            <a:ext cx="3200001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Method, XXX::log()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6A1CF81-A835-44CC-88D4-4B33BDCF123A}"/>
              </a:ext>
            </a:extLst>
          </p:cNvPr>
          <p:cNvCxnSpPr>
            <a:stCxn id="4" idx="3"/>
          </p:cNvCxnSpPr>
          <p:nvPr/>
        </p:nvCxnSpPr>
        <p:spPr>
          <a:xfrm flipV="1">
            <a:off x="4961614" y="2647631"/>
            <a:ext cx="1411752" cy="690406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55130C-422D-4574-A254-B240CA1E4C0F}"/>
              </a:ext>
            </a:extLst>
          </p:cNvPr>
          <p:cNvCxnSpPr>
            <a:cxnSpLocks/>
          </p:cNvCxnSpPr>
          <p:nvPr/>
        </p:nvCxnSpPr>
        <p:spPr>
          <a:xfrm flipV="1">
            <a:off x="4961614" y="3329834"/>
            <a:ext cx="1411752" cy="8203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A0EF7A3-631B-4050-A325-584B058E3AE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4961614" y="3338037"/>
            <a:ext cx="1411752" cy="690876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62700834"/>
      </p:ext>
    </p:extLst>
  </p:cSld>
  <p:clrMapOvr>
    <a:masterClrMapping/>
  </p:clrMapOvr>
  <p:transition spd="slow" advTm="22765"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431094" y="1188036"/>
            <a:ext cx="11329811" cy="448124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To use output of Joern: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To </a:t>
            </a:r>
            <a:r>
              <a:rPr lang="en-US" altLang="zh-CN" sz="2800" dirty="0">
                <a:solidFill>
                  <a:srgbClr val="74A1BE"/>
                </a:solidFill>
              </a:rPr>
              <a:t>find information of branches</a:t>
            </a:r>
            <a:r>
              <a:rPr lang="en-US" altLang="zh-CN" sz="2800" dirty="0">
                <a:solidFill>
                  <a:schemeClr val="tx1"/>
                </a:solidFill>
              </a:rPr>
              <a:t>, use Word2Vec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Word2Vec is a basic natural language processing algorithm to turn a string to a vector.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First train Word2Vec with all source code.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For each branch, convert the method name and file name to vector.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Node vector is: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automatic embedding of state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466D23F-4183-FF75-85AB-67CCFED8D86E}"/>
                  </a:ext>
                </a:extLst>
              </p:cNvPr>
              <p:cNvSpPr txBox="1"/>
              <p:nvPr/>
            </p:nvSpPr>
            <p:spPr>
              <a:xfrm>
                <a:off x="820941" y="4972771"/>
                <a:ext cx="10550115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sepChr m:val=",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𝑡𝑦𝑝𝑒𝐼𝐷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𝑤𝑜𝑟𝑑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𝑚𝑒𝑡h𝑜𝑑𝑁𝑎𝑚𝑒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𝑤𝑜𝑟𝑑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𝑓𝑖𝑙𝑒𝑁𝑎𝑚𝑒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466D23F-4183-FF75-85AB-67CCFED8D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41" y="4972771"/>
                <a:ext cx="1055011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041917"/>
      </p:ext>
    </p:extLst>
  </p:cSld>
  <p:clrMapOvr>
    <a:masterClrMapping/>
  </p:clrMapOvr>
  <p:transition spd="slow" advTm="21086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</a:t>
            </a:r>
            <a:endParaRPr lang="nl-NL"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D76BFEDE-F63A-C682-29B1-965A287E0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324" y="1297190"/>
            <a:ext cx="8550688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About Delfi-PQ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Software Testing</a:t>
            </a:r>
            <a:endParaRPr lang="nl-NL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Sequential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RL-Based Testing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97A859-3121-8513-192E-FC94918DE578}"/>
              </a:ext>
            </a:extLst>
          </p:cNvPr>
          <p:cNvSpPr txBox="1"/>
          <p:nvPr/>
        </p:nvSpPr>
        <p:spPr>
          <a:xfrm>
            <a:off x="8301730" y="1332311"/>
            <a:ext cx="2958938" cy="1200327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</a:rPr>
              <a:t>Interesting f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 the general space engineers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AD90F8D-B830-FFF0-D991-2DFD9AA21893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250193" y="1932475"/>
            <a:ext cx="2051537" cy="36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11DD38B-48D1-9121-BE93-F176562506D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009274" y="1932475"/>
            <a:ext cx="292456" cy="149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728305"/>
      </p:ext>
    </p:extLst>
  </p:cSld>
  <p:clrMapOvr>
    <a:masterClrMapping/>
  </p:clrMapOvr>
  <p:transition spd="slow" advTm="26"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树上的叶子&#10;&#10;低可信度描述已自动生成">
            <a:extLst>
              <a:ext uri="{FF2B5EF4-FFF2-40B4-BE49-F238E27FC236}">
                <a16:creationId xmlns:a16="http://schemas.microsoft.com/office/drawing/2014/main" id="{EE0B18B2-6768-4800-9BD3-EFE84DFA4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5"/>
          <a:stretch/>
        </p:blipFill>
        <p:spPr>
          <a:xfrm>
            <a:off x="6509462" y="2468871"/>
            <a:ext cx="5528812" cy="4389129"/>
          </a:xfrm>
          <a:prstGeom prst="rect">
            <a:avLst/>
          </a:prstGeom>
        </p:spPr>
      </p:pic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Result: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Control flow graph from static code analysis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1517 nodes, 3925 edges for COMMS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3 types of node: </a:t>
            </a:r>
            <a:r>
              <a:rPr lang="en-US" altLang="zh-CN" sz="2800" dirty="0">
                <a:solidFill>
                  <a:schemeClr val="accent1"/>
                </a:solidFill>
              </a:rPr>
              <a:t>CodeCount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chemeClr val="accent1"/>
                </a:solidFill>
              </a:rPr>
              <a:t>Method</a:t>
            </a:r>
            <a:r>
              <a:rPr lang="en-US" altLang="zh-CN" sz="2800" dirty="0">
                <a:solidFill>
                  <a:schemeClr val="tx1"/>
                </a:solidFill>
              </a:rPr>
              <a:t>,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and </a:t>
            </a:r>
            <a:r>
              <a:rPr lang="en-US" altLang="zh-CN" sz="2800" dirty="0" err="1">
                <a:solidFill>
                  <a:schemeClr val="accent1"/>
                </a:solidFill>
              </a:rPr>
              <a:t>MethodReturn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Still incomplete because of parsing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errors of </a:t>
            </a:r>
            <a:r>
              <a:rPr lang="en-US" altLang="zh-CN" sz="2800" dirty="0" err="1">
                <a:solidFill>
                  <a:schemeClr val="tx1"/>
                </a:solidFill>
              </a:rPr>
              <a:t>Joern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altLang="zh-CN" dirty="0"/>
              <a:t>Method / automatic embedding of state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326089"/>
      </p:ext>
    </p:extLst>
  </p:cSld>
  <p:clrMapOvr>
    <a:masterClrMapping/>
  </p:clrMapOvr>
  <p:transition spd="slow" advTm="27984"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40251"/>
      </p:ext>
    </p:extLst>
  </p:cSld>
  <p:clrMapOvr>
    <a:masterClrMapping/>
  </p:clrMapOvr>
  <p:transition spd="slow" advTm="4207"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0A1DF7-D348-2404-6835-CEBAE73312B7}"/>
              </a:ext>
            </a:extLst>
          </p:cNvPr>
          <p:cNvSpPr/>
          <p:nvPr/>
        </p:nvSpPr>
        <p:spPr>
          <a:xfrm>
            <a:off x="7308834" y="3011148"/>
            <a:ext cx="1882824" cy="934492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7574507"/>
      </p:ext>
    </p:extLst>
  </p:cSld>
  <p:clrMapOvr>
    <a:masterClrMapping/>
  </p:clrMapOvr>
  <p:transition spd="slow" advTm="987"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This study tries three RL algorithms:</a:t>
            </a:r>
          </a:p>
          <a:p>
            <a:pPr lvl="2"/>
            <a:endParaRPr lang="nl-NL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Q-Learning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D3QN: Dueling Double Deep Q Network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PPO: Proximal Policy Optimization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They are the most popular and robust RL algorithms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Note: </a:t>
            </a:r>
            <a:r>
              <a:rPr lang="en-US" altLang="zh-CN" sz="2800" dirty="0">
                <a:solidFill>
                  <a:srgbClr val="92D050"/>
                </a:solidFill>
              </a:rPr>
              <a:t>Each algorithm may have several configurations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RL 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227443"/>
      </p:ext>
    </p:extLst>
  </p:cSld>
  <p:clrMapOvr>
    <a:masterClrMapping/>
  </p:clrMapOvr>
  <p:transition spd="slow" advTm="16492"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58" name="Tijdelijke aanduiding voor verticale tekst 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8463" y="1188035"/>
                <a:ext cx="11329811" cy="4725221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 lvl="2"/>
                <a:r>
                  <a:rPr lang="nl-NL" sz="2800" b="1" dirty="0">
                    <a:solidFill>
                      <a:schemeClr val="tx1"/>
                    </a:solidFill>
                  </a:rPr>
                  <a:t>Q-Learning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Value-based RL, i.e., fitting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values of state-action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pairs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zh-CN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. </m:t>
                    </m:r>
                  </m:oMath>
                </a14:m>
                <a:endParaRPr lang="en-US" altLang="zh-CN" sz="2800" b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The approximator is a Q table.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A state in Q-Learning must be a scalar.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Thus, </a:t>
                </a:r>
                <a:r>
                  <a:rPr lang="en-US" altLang="zh-CN" sz="2800" dirty="0">
                    <a:solidFill>
                      <a:srgbClr val="92D050"/>
                    </a:solidFill>
                  </a:rPr>
                  <a:t>the scalar is extracted by rules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, as mentioned before.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An action must be a scalar, too.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Thus, it </a:t>
                </a:r>
                <a:r>
                  <a:rPr lang="en-US" altLang="zh-CN" sz="2800" dirty="0">
                    <a:solidFill>
                      <a:srgbClr val="92D050"/>
                    </a:solidFill>
                  </a:rPr>
                  <a:t>only works in Discrete action space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rgbClr val="92D050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58" name="Tijdelijke aanduiding voor verticale teks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8463" y="1188035"/>
                <a:ext cx="11329811" cy="4725221"/>
              </a:xfrm>
              <a:prstGeom prst="rect">
                <a:avLst/>
              </a:prstGeom>
              <a:blipFill>
                <a:blip r:embed="rId2"/>
                <a:stretch>
                  <a:fillRect l="-1775" t="-3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RL algorithm</a:t>
            </a:r>
            <a:endParaRPr dirty="0"/>
          </a:p>
        </p:txBody>
      </p:sp>
      <p:pic>
        <p:nvPicPr>
          <p:cNvPr id="2" name="图片 1" descr="蓝色的门&#10;&#10;中度可信度描述已自动生成">
            <a:extLst>
              <a:ext uri="{FF2B5EF4-FFF2-40B4-BE49-F238E27FC236}">
                <a16:creationId xmlns:a16="http://schemas.microsoft.com/office/drawing/2014/main" id="{3FF9B307-6162-D553-0B64-E4829BDD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5" y="4678575"/>
            <a:ext cx="4952104" cy="198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74389"/>
      </p:ext>
    </p:extLst>
  </p:cSld>
  <p:clrMapOvr>
    <a:masterClrMapping/>
  </p:clrMapOvr>
  <p:transition spd="slow" advTm="35728"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58" name="Tijdelijke aanduiding voor verticale tekst 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8463" y="1188035"/>
                <a:ext cx="11329811" cy="4725221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 lvl="2"/>
                <a:r>
                  <a:rPr lang="nl-NL" sz="2800" b="1" dirty="0">
                    <a:solidFill>
                      <a:schemeClr val="tx1"/>
                    </a:solidFill>
                  </a:rPr>
                  <a:t>D3QN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Value-based RL, i.e., fitting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values of state-action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pairs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zh-CN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. </m:t>
                    </m:r>
                  </m:oMath>
                </a14:m>
                <a:endParaRPr lang="en-US" altLang="zh-CN" sz="2800" b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Variant of Q-Learning, use a neural network as the approximator.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State input can be </a:t>
                </a:r>
                <a:r>
                  <a:rPr lang="en-US" altLang="zh-CN" sz="2800" dirty="0">
                    <a:solidFill>
                      <a:srgbClr val="92D050"/>
                    </a:solidFill>
                  </a:rPr>
                  <a:t>a scalar, vector, or graph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Actions should be </a:t>
                </a:r>
                <a:r>
                  <a:rPr lang="en-US" altLang="zh-CN" sz="2800" dirty="0">
                    <a:solidFill>
                      <a:srgbClr val="92D050"/>
                    </a:solidFill>
                  </a:rPr>
                  <a:t>Discrete, otherwise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rgbClr val="92D050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58" name="Tijdelijke aanduiding voor verticale teks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8463" y="1188035"/>
                <a:ext cx="11329811" cy="4725221"/>
              </a:xfrm>
              <a:prstGeom prst="rect">
                <a:avLst/>
              </a:prstGeom>
              <a:blipFill>
                <a:blip r:embed="rId2"/>
                <a:stretch>
                  <a:fillRect l="-1775" t="-3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RL algorithm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0DA84-D243-EB8A-D44C-25FF37F12448}"/>
              </a:ext>
            </a:extLst>
          </p:cNvPr>
          <p:cNvSpPr txBox="1"/>
          <p:nvPr/>
        </p:nvSpPr>
        <p:spPr>
          <a:xfrm>
            <a:off x="987135" y="4310377"/>
            <a:ext cx="281134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[17, 1, …2]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A8DA96-071B-AC84-D75B-00993156F9BC}"/>
                  </a:ext>
                </a:extLst>
              </p:cNvPr>
              <p:cNvSpPr txBox="1"/>
              <p:nvPr/>
            </p:nvSpPr>
            <p:spPr>
              <a:xfrm>
                <a:off x="4077148" y="3910267"/>
                <a:ext cx="7261161" cy="138499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Length of the command vector is L, the number of available values is V, then the network should predict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altLang="zh-CN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GB" altLang="zh-CN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zh-CN" altLang="zh-CN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altLang="zh-CN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GB" altLang="zh-CN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times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A8DA96-071B-AC84-D75B-00993156F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8" y="3910267"/>
                <a:ext cx="7261161" cy="1384995"/>
              </a:xfrm>
              <a:prstGeom prst="rect">
                <a:avLst/>
              </a:prstGeom>
              <a:blipFill>
                <a:blip r:embed="rId3"/>
                <a:stretch>
                  <a:fillRect l="-420" t="-4386" r="-252" b="-10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475575"/>
      </p:ext>
    </p:extLst>
  </p:cSld>
  <p:clrMapOvr>
    <a:masterClrMapping/>
  </p:clrMapOvr>
  <p:transition spd="slow" advTm="45488"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58" name="Tijdelijke aanduiding voor verticale tekst 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8463" y="1188035"/>
                <a:ext cx="11329811" cy="472522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lvl="2"/>
                <a:r>
                  <a:rPr lang="nl-NL" sz="2800" b="1" dirty="0">
                    <a:solidFill>
                      <a:schemeClr val="tx1"/>
                    </a:solidFill>
                  </a:rPr>
                  <a:t>PPO</a:t>
                </a:r>
              </a:p>
              <a:p>
                <a:pPr lvl="1">
                  <a:buClr>
                    <a:srgbClr val="00A6D6"/>
                  </a:buClr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Actor-critic RL, i.e., fitting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zh-CN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800" b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and</a:t>
                </a:r>
                <a:r>
                  <a:rPr lang="en-US" altLang="zh-CN" sz="2800" b="0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𝜋(𝑎|𝑠).</a:t>
                </a:r>
                <a:endParaRPr lang="en-US" altLang="zh-CN" sz="2800" b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accent1"/>
                    </a:solidFill>
                  </a:rPr>
                  <a:t>May crash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when policy update (estimated by KL divergence) is too quick.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I add an annealing mechanism, i.e., if KL divergence is too high, reduce the learning rate.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State input can be a </a:t>
                </a:r>
                <a:r>
                  <a:rPr lang="en-US" altLang="zh-CN" sz="2800" dirty="0">
                    <a:solidFill>
                      <a:srgbClr val="92D050"/>
                    </a:solidFill>
                  </a:rPr>
                  <a:t>scalar, vector, or graph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Actions should be </a:t>
                </a:r>
                <a:r>
                  <a:rPr lang="en-US" altLang="zh-CN" sz="2800" dirty="0">
                    <a:solidFill>
                      <a:srgbClr val="92D050"/>
                    </a:solidFill>
                  </a:rPr>
                  <a:t>Discrete or </a:t>
                </a:r>
                <a:r>
                  <a:rPr lang="en-US" altLang="zh-CN" sz="2800" dirty="0" err="1">
                    <a:solidFill>
                      <a:srgbClr val="92D050"/>
                    </a:solidFill>
                  </a:rPr>
                  <a:t>MultiDiscrete</a:t>
                </a:r>
                <a:r>
                  <a:rPr lang="en-US" altLang="zh-CN" sz="2800" dirty="0">
                    <a:solidFill>
                      <a:srgbClr val="92D050"/>
                    </a:solidFill>
                  </a:rPr>
                  <a:t>.</a:t>
                </a: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rgbClr val="92D050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58" name="Tijdelijke aanduiding voor verticale teks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8463" y="1188035"/>
                <a:ext cx="11329811" cy="4725221"/>
              </a:xfrm>
              <a:prstGeom prst="rect">
                <a:avLst/>
              </a:prstGeom>
              <a:blipFill>
                <a:blip r:embed="rId2"/>
                <a:stretch>
                  <a:fillRect l="-1883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RL 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894741"/>
      </p:ext>
    </p:extLst>
  </p:cSld>
  <p:clrMapOvr>
    <a:masterClrMapping/>
  </p:clrMapOvr>
  <p:transition spd="slow" advTm="32492"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81092"/>
      </p:ext>
    </p:extLst>
  </p:cSld>
  <p:clrMapOvr>
    <a:masterClrMapping/>
  </p:clrMapOvr>
  <p:transition spd="slow" advTm="190"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DBD64-0606-4340-9A2C-48A234A5DBA6}"/>
              </a:ext>
            </a:extLst>
          </p:cNvPr>
          <p:cNvSpPr txBox="1"/>
          <p:nvPr/>
        </p:nvSpPr>
        <p:spPr>
          <a:xfrm>
            <a:off x="1433158" y="181182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command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439AB-BD04-4916-B422-753964EC070C}"/>
              </a:ext>
            </a:extLst>
          </p:cNvPr>
          <p:cNvSpPr txBox="1"/>
          <p:nvPr/>
        </p:nvSpPr>
        <p:spPr>
          <a:xfrm>
            <a:off x="1433158" y="2595253"/>
            <a:ext cx="120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reply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AF3D5B8-3823-4BBC-9186-9E2B4F8E087C}"/>
              </a:ext>
            </a:extLst>
          </p:cNvPr>
          <p:cNvSpPr/>
          <p:nvPr/>
        </p:nvSpPr>
        <p:spPr>
          <a:xfrm rot="10800000">
            <a:off x="2772631" y="1204813"/>
            <a:ext cx="446856" cy="19274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1F251E-F18F-4D3E-A701-C70185BE2EA6}"/>
              </a:ext>
            </a:extLst>
          </p:cNvPr>
          <p:cNvSpPr txBox="1"/>
          <p:nvPr/>
        </p:nvSpPr>
        <p:spPr>
          <a:xfrm>
            <a:off x="875108" y="3915921"/>
            <a:ext cx="23652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Automatically collected information, e.g., code coverage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1388D-6B4A-4179-9C92-A4A07ED3CFF9}"/>
              </a:ext>
            </a:extLst>
          </p:cNvPr>
          <p:cNvSpPr txBox="1"/>
          <p:nvPr/>
        </p:nvSpPr>
        <p:spPr>
          <a:xfrm>
            <a:off x="537463" y="1028394"/>
            <a:ext cx="223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Last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4ED8C8-68EE-4199-8B50-3FF8636A22FD}"/>
              </a:ext>
            </a:extLst>
          </p:cNvPr>
          <p:cNvCxnSpPr>
            <a:cxnSpLocks/>
            <a:stCxn id="9" idx="1"/>
            <a:endCxn id="14" idx="1"/>
          </p:cNvCxnSpPr>
          <p:nvPr/>
        </p:nvCxnSpPr>
        <p:spPr>
          <a:xfrm flipV="1">
            <a:off x="3219487" y="2157049"/>
            <a:ext cx="1394953" cy="1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91DAD5E-BE41-428E-A055-C7AF7FB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4781734"/>
            <a:ext cx="1791389" cy="18366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FBE2F-27BD-4416-AB2C-20C2BC077E3D}"/>
              </a:ext>
            </a:extLst>
          </p:cNvPr>
          <p:cNvSpPr txBox="1"/>
          <p:nvPr/>
        </p:nvSpPr>
        <p:spPr>
          <a:xfrm>
            <a:off x="4614440" y="1695384"/>
            <a:ext cx="18216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Current human-defined state (scalar)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388329-3423-4E81-80BF-A133A63B677F}"/>
              </a:ext>
            </a:extLst>
          </p:cNvPr>
          <p:cNvSpPr txBox="1"/>
          <p:nvPr/>
        </p:nvSpPr>
        <p:spPr>
          <a:xfrm>
            <a:off x="3198851" y="1225919"/>
            <a:ext cx="12940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specified rules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B7BB6E-A07A-4723-9433-F258144A1B6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436139" y="2157049"/>
            <a:ext cx="1166952" cy="1298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1B5E945-26CE-4E8F-97EB-A45DB916C1B5}"/>
              </a:ext>
            </a:extLst>
          </p:cNvPr>
          <p:cNvSpPr txBox="1"/>
          <p:nvPr/>
        </p:nvSpPr>
        <p:spPr>
          <a:xfrm>
            <a:off x="7603091" y="3132257"/>
            <a:ext cx="12769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BCFD60-BF11-4F82-9741-BE7B1E63427B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 flipV="1">
            <a:off x="5559525" y="3455423"/>
            <a:ext cx="2043566" cy="92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104DA1-620C-42F6-8B77-AFF3CB74F6DB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8880001" y="3451753"/>
            <a:ext cx="1118713" cy="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76907F1-8311-4EDB-AE8B-AEB46352DC82}"/>
              </a:ext>
            </a:extLst>
          </p:cNvPr>
          <p:cNvSpPr txBox="1"/>
          <p:nvPr/>
        </p:nvSpPr>
        <p:spPr>
          <a:xfrm>
            <a:off x="9998714" y="3128587"/>
            <a:ext cx="19401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(next command)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F9518D-19D6-41C1-8C2D-06897B565EC3}"/>
              </a:ext>
            </a:extLst>
          </p:cNvPr>
          <p:cNvSpPr txBox="1"/>
          <p:nvPr/>
        </p:nvSpPr>
        <p:spPr>
          <a:xfrm>
            <a:off x="8763020" y="4227735"/>
            <a:ext cx="2066207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Receive reward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125CF-5F2F-46A6-ABDC-2F41909EC18B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9345814" y="3511932"/>
            <a:ext cx="450310" cy="7158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802483B2-2396-1C37-77C9-5DC1FE63EE8E}"/>
              </a:ext>
            </a:extLst>
          </p:cNvPr>
          <p:cNvSpPr/>
          <p:nvPr/>
        </p:nvSpPr>
        <p:spPr>
          <a:xfrm>
            <a:off x="7778297" y="1527365"/>
            <a:ext cx="2220416" cy="128233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9895E-A502-7125-EFE0-BE8AED903F45}"/>
              </a:ext>
            </a:extLst>
          </p:cNvPr>
          <p:cNvSpPr txBox="1"/>
          <p:nvPr/>
        </p:nvSpPr>
        <p:spPr>
          <a:xfrm>
            <a:off x="8046638" y="1811822"/>
            <a:ext cx="17494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approximators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D96CD9-1E20-6812-53A2-523FAF512D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3240378" y="4377586"/>
            <a:ext cx="4974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FD56E24-AE16-6C87-49C0-38885874918D}"/>
              </a:ext>
            </a:extLst>
          </p:cNvPr>
          <p:cNvSpPr txBox="1"/>
          <p:nvPr/>
        </p:nvSpPr>
        <p:spPr>
          <a:xfrm>
            <a:off x="3737827" y="4054420"/>
            <a:ext cx="18216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(vector / graph)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959B60-E57A-545D-5617-27E05F865CDF}"/>
              </a:ext>
            </a:extLst>
          </p:cNvPr>
          <p:cNvSpPr txBox="1"/>
          <p:nvPr/>
        </p:nvSpPr>
        <p:spPr>
          <a:xfrm>
            <a:off x="2728846" y="5373454"/>
            <a:ext cx="1821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[0, 1, …0]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2" descr="图示&#10;&#10;描述已自动生成">
            <a:extLst>
              <a:ext uri="{FF2B5EF4-FFF2-40B4-BE49-F238E27FC236}">
                <a16:creationId xmlns:a16="http://schemas.microsoft.com/office/drawing/2014/main" id="{B3B1E8F4-A4FF-4B62-96DC-A23BD85B3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35" y="4742311"/>
            <a:ext cx="2324107" cy="1743270"/>
          </a:xfrm>
          <a:prstGeom prst="rect">
            <a:avLst/>
          </a:prstGeom>
          <a:noFill/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51CB163-AC7F-50DB-21DF-2E1A40B33D25}"/>
              </a:ext>
            </a:extLst>
          </p:cNvPr>
          <p:cNvSpPr txBox="1"/>
          <p:nvPr/>
        </p:nvSpPr>
        <p:spPr>
          <a:xfrm>
            <a:off x="8302325" y="5419620"/>
            <a:ext cx="278258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support from low-level hardware/software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0A1DF7-D348-2404-6835-CEBAE73312B7}"/>
              </a:ext>
            </a:extLst>
          </p:cNvPr>
          <p:cNvSpPr/>
          <p:nvPr/>
        </p:nvSpPr>
        <p:spPr>
          <a:xfrm>
            <a:off x="7913299" y="1660761"/>
            <a:ext cx="1882824" cy="934492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630141"/>
      </p:ext>
    </p:extLst>
  </p:cSld>
  <p:clrMapOvr>
    <a:masterClrMapping/>
  </p:clrMapOvr>
  <p:transition spd="slow" advTm="1365"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6"/>
            <a:ext cx="11329811" cy="154245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b="1" dirty="0">
                <a:solidFill>
                  <a:schemeClr val="tx1"/>
                </a:solidFill>
              </a:rPr>
              <a:t>Neural Network Architecture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If input is a </a:t>
            </a:r>
            <a:r>
              <a:rPr lang="en-US" altLang="zh-CN" sz="2800" dirty="0">
                <a:solidFill>
                  <a:schemeClr val="accent1"/>
                </a:solidFill>
              </a:rPr>
              <a:t>vector</a:t>
            </a:r>
            <a:r>
              <a:rPr lang="en-US" altLang="zh-CN" sz="2800" dirty="0">
                <a:solidFill>
                  <a:schemeClr val="tx1"/>
                </a:solidFill>
              </a:rPr>
              <a:t>, then just use 2~3 layers of MLP (fully connected layer)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Function Approximator</a:t>
            </a:r>
            <a:endParaRPr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025C532-3D3D-13EE-6C9C-0329BFE79A30}"/>
              </a:ext>
            </a:extLst>
          </p:cNvPr>
          <p:cNvSpPr/>
          <p:nvPr/>
        </p:nvSpPr>
        <p:spPr>
          <a:xfrm>
            <a:off x="5317481" y="3895831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9B96135-3E93-2D99-6DA5-6370BB448A3C}"/>
              </a:ext>
            </a:extLst>
          </p:cNvPr>
          <p:cNvSpPr/>
          <p:nvPr/>
        </p:nvSpPr>
        <p:spPr>
          <a:xfrm>
            <a:off x="5317480" y="4669626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24F7FF9-EEC8-C8B9-743F-037E7E707A21}"/>
              </a:ext>
            </a:extLst>
          </p:cNvPr>
          <p:cNvSpPr/>
          <p:nvPr/>
        </p:nvSpPr>
        <p:spPr>
          <a:xfrm>
            <a:off x="6404907" y="3125474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6111741-72C1-C05C-D504-089F70AC952B}"/>
              </a:ext>
            </a:extLst>
          </p:cNvPr>
          <p:cNvSpPr/>
          <p:nvPr/>
        </p:nvSpPr>
        <p:spPr>
          <a:xfrm>
            <a:off x="6404906" y="3899269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DA05978-685E-B8B4-6D20-461B795D0154}"/>
              </a:ext>
            </a:extLst>
          </p:cNvPr>
          <p:cNvSpPr/>
          <p:nvPr/>
        </p:nvSpPr>
        <p:spPr>
          <a:xfrm>
            <a:off x="6404906" y="4706766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5640D1C-B037-8170-8B58-26DF047D1DB5}"/>
              </a:ext>
            </a:extLst>
          </p:cNvPr>
          <p:cNvSpPr/>
          <p:nvPr/>
        </p:nvSpPr>
        <p:spPr>
          <a:xfrm>
            <a:off x="6404905" y="5480561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239BCE6-A4D6-50C2-393C-D84E03CDE569}"/>
              </a:ext>
            </a:extLst>
          </p:cNvPr>
          <p:cNvSpPr/>
          <p:nvPr/>
        </p:nvSpPr>
        <p:spPr>
          <a:xfrm>
            <a:off x="7492332" y="3125474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FE4A68E-51C4-0B2D-9A43-A7FBC0013049}"/>
              </a:ext>
            </a:extLst>
          </p:cNvPr>
          <p:cNvSpPr/>
          <p:nvPr/>
        </p:nvSpPr>
        <p:spPr>
          <a:xfrm>
            <a:off x="7492331" y="3899269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9ADDB87-7D7A-633C-0A55-72932F4FCE4E}"/>
              </a:ext>
            </a:extLst>
          </p:cNvPr>
          <p:cNvSpPr/>
          <p:nvPr/>
        </p:nvSpPr>
        <p:spPr>
          <a:xfrm>
            <a:off x="7492331" y="4706766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042BB55-4499-E70C-36C3-6F8B758623E4}"/>
              </a:ext>
            </a:extLst>
          </p:cNvPr>
          <p:cNvSpPr/>
          <p:nvPr/>
        </p:nvSpPr>
        <p:spPr>
          <a:xfrm>
            <a:off x="7492330" y="5480561"/>
            <a:ext cx="206255" cy="206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DFC66FC-A9C1-63A9-EBB3-A26D46FDB5C3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5523736" y="3228602"/>
            <a:ext cx="881171" cy="77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B5D64D8-E1E3-A7E7-F0D2-91CFBB04719C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>
            <a:off x="5523736" y="3998959"/>
            <a:ext cx="881170" cy="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D39140BB-37CE-ECB3-2CD0-A8F827C009B7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523736" y="3998959"/>
            <a:ext cx="881170" cy="81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23425C6-1A26-1490-0E38-7503BEBEB0C0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>
            <a:off x="5523736" y="3998959"/>
            <a:ext cx="881169" cy="158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FA8DE93-39BC-D3C1-1882-6ECF5936FED2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 flipV="1">
            <a:off x="5523735" y="3228602"/>
            <a:ext cx="881172" cy="1544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5B96BC4-436A-1E2E-6725-A9B009EA237C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 flipV="1">
            <a:off x="5523735" y="4002397"/>
            <a:ext cx="881171" cy="77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E16B563-DD85-0D82-A420-EBECE59A61E5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>
            <a:off x="5523735" y="4772754"/>
            <a:ext cx="881171" cy="37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C80165C-843F-4022-FC57-7F4A14692502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>
            <a:off x="5523735" y="4772754"/>
            <a:ext cx="881170" cy="81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8A0DB29-28F6-57E4-5FD4-92A85D866AD6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6611162" y="3228602"/>
            <a:ext cx="881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9C2784B-884B-EF1E-5296-3C65C5CB44D4}"/>
              </a:ext>
            </a:extLst>
          </p:cNvPr>
          <p:cNvCxnSpPr>
            <a:cxnSpLocks/>
            <a:stCxn id="38" idx="6"/>
            <a:endCxn id="42" idx="2"/>
          </p:cNvCxnSpPr>
          <p:nvPr/>
        </p:nvCxnSpPr>
        <p:spPr>
          <a:xfrm>
            <a:off x="6611161" y="4002397"/>
            <a:ext cx="881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6DC591D-705C-29B8-045A-ACC1DF99ECAC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6611161" y="4809894"/>
            <a:ext cx="881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4365BCC-0222-56B1-BEA5-63E17E0CEBD9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>
            <a:off x="6611160" y="5583689"/>
            <a:ext cx="881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C14FF186-6DED-4455-2D65-84CFD56BD269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>
            <a:off x="6611162" y="3228602"/>
            <a:ext cx="881169" cy="77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576CD9A-CF95-BCB5-80D5-4C18A229DE16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6611162" y="3228602"/>
            <a:ext cx="881169" cy="158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7A22E6C-AE23-E2CD-CA13-9022371DE250}"/>
              </a:ext>
            </a:extLst>
          </p:cNvPr>
          <p:cNvCxnSpPr>
            <a:cxnSpLocks/>
            <a:stCxn id="37" idx="6"/>
            <a:endCxn id="44" idx="2"/>
          </p:cNvCxnSpPr>
          <p:nvPr/>
        </p:nvCxnSpPr>
        <p:spPr>
          <a:xfrm>
            <a:off x="6611162" y="3228602"/>
            <a:ext cx="881168" cy="2355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4A32080-C89B-A879-6431-FE1E303670A6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 flipV="1">
            <a:off x="6611161" y="3228602"/>
            <a:ext cx="881171" cy="77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B701ED9-799F-0B05-260F-18D7156C6FDB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 flipV="1">
            <a:off x="6611161" y="3228602"/>
            <a:ext cx="881171" cy="158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285DD64-A2AC-1CFE-999A-65A45FC8D5BB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6611160" y="3228602"/>
            <a:ext cx="881172" cy="2355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65B630D-6557-CE31-F07F-817C12C59893}"/>
              </a:ext>
            </a:extLst>
          </p:cNvPr>
          <p:cNvCxnSpPr>
            <a:cxnSpLocks/>
            <a:stCxn id="38" idx="6"/>
            <a:endCxn id="43" idx="2"/>
          </p:cNvCxnSpPr>
          <p:nvPr/>
        </p:nvCxnSpPr>
        <p:spPr>
          <a:xfrm>
            <a:off x="6611161" y="4002397"/>
            <a:ext cx="881170" cy="807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6" name="直接箭头连接符 3135">
            <a:extLst>
              <a:ext uri="{FF2B5EF4-FFF2-40B4-BE49-F238E27FC236}">
                <a16:creationId xmlns:a16="http://schemas.microsoft.com/office/drawing/2014/main" id="{71F179DE-0FFF-959A-0AE0-77EBDCD315B9}"/>
              </a:ext>
            </a:extLst>
          </p:cNvPr>
          <p:cNvCxnSpPr>
            <a:cxnSpLocks/>
            <a:stCxn id="38" idx="6"/>
            <a:endCxn id="44" idx="2"/>
          </p:cNvCxnSpPr>
          <p:nvPr/>
        </p:nvCxnSpPr>
        <p:spPr>
          <a:xfrm>
            <a:off x="6611161" y="4002397"/>
            <a:ext cx="881169" cy="158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7" name="直接箭头连接符 3136">
            <a:extLst>
              <a:ext uri="{FF2B5EF4-FFF2-40B4-BE49-F238E27FC236}">
                <a16:creationId xmlns:a16="http://schemas.microsoft.com/office/drawing/2014/main" id="{31C7E59A-0CD3-2709-506A-709C0F7E0040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6611160" y="4809894"/>
            <a:ext cx="881171" cy="77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8" name="直接箭头连接符 3137">
            <a:extLst>
              <a:ext uri="{FF2B5EF4-FFF2-40B4-BE49-F238E27FC236}">
                <a16:creationId xmlns:a16="http://schemas.microsoft.com/office/drawing/2014/main" id="{967EDD15-57FD-B4B3-5886-AAA91BD146F0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 flipV="1">
            <a:off x="6611161" y="4002397"/>
            <a:ext cx="881170" cy="807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9" name="直接箭头连接符 3138">
            <a:extLst>
              <a:ext uri="{FF2B5EF4-FFF2-40B4-BE49-F238E27FC236}">
                <a16:creationId xmlns:a16="http://schemas.microsoft.com/office/drawing/2014/main" id="{F1376565-D200-08CE-ED18-BC28AF968BDB}"/>
              </a:ext>
            </a:extLst>
          </p:cNvPr>
          <p:cNvCxnSpPr>
            <a:cxnSpLocks/>
            <a:stCxn id="39" idx="6"/>
            <a:endCxn id="44" idx="2"/>
          </p:cNvCxnSpPr>
          <p:nvPr/>
        </p:nvCxnSpPr>
        <p:spPr>
          <a:xfrm>
            <a:off x="6611161" y="4809894"/>
            <a:ext cx="881169" cy="77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0" name="直接箭头连接符 3139">
            <a:extLst>
              <a:ext uri="{FF2B5EF4-FFF2-40B4-BE49-F238E27FC236}">
                <a16:creationId xmlns:a16="http://schemas.microsoft.com/office/drawing/2014/main" id="{B2FFDA9C-7640-499B-3A3F-325C3081FAFF}"/>
              </a:ext>
            </a:extLst>
          </p:cNvPr>
          <p:cNvCxnSpPr>
            <a:cxnSpLocks/>
            <a:stCxn id="40" idx="6"/>
            <a:endCxn id="42" idx="2"/>
          </p:cNvCxnSpPr>
          <p:nvPr/>
        </p:nvCxnSpPr>
        <p:spPr>
          <a:xfrm flipV="1">
            <a:off x="6611160" y="4002397"/>
            <a:ext cx="881171" cy="158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2" name="文本框 3141">
            <a:extLst>
              <a:ext uri="{FF2B5EF4-FFF2-40B4-BE49-F238E27FC236}">
                <a16:creationId xmlns:a16="http://schemas.microsoft.com/office/drawing/2014/main" id="{1F97ED6F-78F6-ADE4-AAE2-E8D5C5D3D59F}"/>
              </a:ext>
            </a:extLst>
          </p:cNvPr>
          <p:cNvSpPr txBox="1"/>
          <p:nvPr/>
        </p:nvSpPr>
        <p:spPr>
          <a:xfrm>
            <a:off x="1208961" y="3094997"/>
            <a:ext cx="3872254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The input vector is a concatenation of 2 vectors:</a:t>
            </a:r>
            <a:endParaRPr lang="zh-CN" altLang="zh-C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endParaRPr lang="zh-CN" altLang="zh-CN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-"/>
            </a:pPr>
            <a:r>
              <a:rPr lang="nl-NL" altLang="zh-CN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nl-NL" altLang="zh-CN" sz="2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code coverage vector </a:t>
            </a:r>
            <a:endParaRPr lang="nl-NL" altLang="zh-CN" sz="2000" dirty="0">
              <a:solidFill>
                <a:schemeClr val="accent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-"/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(In Discrete action space) A vector containing </a:t>
            </a:r>
            <a:r>
              <a:rPr lang="en-US" altLang="zh-CN" sz="2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actions in previous k steps. 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3" name="文本框 3142">
                <a:extLst>
                  <a:ext uri="{FF2B5EF4-FFF2-40B4-BE49-F238E27FC236}">
                    <a16:creationId xmlns:a16="http://schemas.microsoft.com/office/drawing/2014/main" id="{B6D3BFB6-E846-9BA7-0FF3-CE296DDACE2E}"/>
                  </a:ext>
                </a:extLst>
              </p:cNvPr>
              <p:cNvSpPr txBox="1"/>
              <p:nvPr/>
            </p:nvSpPr>
            <p:spPr>
              <a:xfrm>
                <a:off x="8304695" y="4187520"/>
                <a:ext cx="3065660" cy="400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GB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GB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000" b="0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or</a:t>
                </a:r>
                <a:r>
                  <a:rPr lang="en-US" altLang="zh-CN" sz="2000" b="0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𝜋(𝑎|𝑠)</a:t>
                </a:r>
                <a:endParaRPr lang="en-US" altLang="zh-CN" sz="2000" b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43" name="文本框 3142">
                <a:extLst>
                  <a:ext uri="{FF2B5EF4-FFF2-40B4-BE49-F238E27FC236}">
                    <a16:creationId xmlns:a16="http://schemas.microsoft.com/office/drawing/2014/main" id="{B6D3BFB6-E846-9BA7-0FF3-CE296DDAC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95" y="4187520"/>
                <a:ext cx="3065660" cy="400110"/>
              </a:xfrm>
              <a:prstGeom prst="rect">
                <a:avLst/>
              </a:prstGeom>
              <a:blipFill>
                <a:blip r:embed="rId2"/>
                <a:stretch>
                  <a:fillRect l="-1988" t="-9091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096884"/>
      </p:ext>
    </p:extLst>
  </p:cSld>
  <p:clrMapOvr>
    <a:masterClrMapping/>
  </p:clrMapOvr>
  <p:transition spd="slow" advTm="30853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</a:t>
            </a:r>
            <a:endParaRPr lang="nl-NL"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D76BFEDE-F63A-C682-29B1-965A287E0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324" y="1297190"/>
            <a:ext cx="8550688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About Delfi-PQ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Testing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Decision Making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RL-Based Testing</a:t>
            </a:r>
          </a:p>
        </p:txBody>
      </p:sp>
    </p:spTree>
    <p:extLst>
      <p:ext uri="{BB962C8B-B14F-4D97-AF65-F5344CB8AC3E}">
        <p14:creationId xmlns:p14="http://schemas.microsoft.com/office/powerpoint/2010/main" val="2456864101"/>
      </p:ext>
    </p:extLst>
  </p:cSld>
  <p:clrMapOvr>
    <a:masterClrMapping/>
  </p:clrMapOvr>
  <p:transition spd="slow" advTm="31"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6"/>
            <a:ext cx="11329811" cy="154245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b="1" dirty="0">
                <a:solidFill>
                  <a:schemeClr val="tx1"/>
                </a:solidFill>
              </a:rPr>
              <a:t>Neural Network Architecture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If input is a </a:t>
            </a:r>
            <a:r>
              <a:rPr lang="en-US" altLang="zh-CN" sz="2800" dirty="0">
                <a:solidFill>
                  <a:schemeClr val="accent1"/>
                </a:solidFill>
              </a:rPr>
              <a:t>graph</a:t>
            </a:r>
            <a:r>
              <a:rPr lang="en-US" altLang="zh-CN" sz="2800" dirty="0">
                <a:solidFill>
                  <a:schemeClr val="tx1"/>
                </a:solidFill>
              </a:rPr>
              <a:t>, you need a </a:t>
            </a:r>
            <a:r>
              <a:rPr lang="en-US" altLang="zh-CN" sz="2800" dirty="0">
                <a:solidFill>
                  <a:schemeClr val="accent1"/>
                </a:solidFill>
              </a:rPr>
              <a:t>graph neural network </a:t>
            </a:r>
            <a:r>
              <a:rPr lang="en-US" altLang="zh-CN" sz="2800" dirty="0">
                <a:solidFill>
                  <a:schemeClr val="tx1"/>
                </a:solidFill>
              </a:rPr>
              <a:t>before the MLP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Function Approximator</a:t>
            </a:r>
            <a:endParaRPr dirty="0"/>
          </a:p>
        </p:txBody>
      </p:sp>
      <p:pic>
        <p:nvPicPr>
          <p:cNvPr id="2" name="Picture 2" descr="图示&#10;&#10;描述已自动生成">
            <a:extLst>
              <a:ext uri="{FF2B5EF4-FFF2-40B4-BE49-F238E27FC236}">
                <a16:creationId xmlns:a16="http://schemas.microsoft.com/office/drawing/2014/main" id="{179FDC7A-A71A-6722-60A4-A455BBEFED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5370"/>
            <a:ext cx="3110259" cy="2332948"/>
          </a:xfrm>
          <a:prstGeom prst="rect">
            <a:avLst/>
          </a:prstGeom>
          <a:noFill/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743A76-C8F2-7674-B79A-F4AEA83F756B}"/>
              </a:ext>
            </a:extLst>
          </p:cNvPr>
          <p:cNvSpPr txBox="1"/>
          <p:nvPr/>
        </p:nvSpPr>
        <p:spPr>
          <a:xfrm>
            <a:off x="97187" y="4690842"/>
            <a:ext cx="3022531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</a:rPr>
              <a:t>Graph with node features and edges. </a:t>
            </a:r>
            <a:r>
              <a:rPr lang="en-US" altLang="zh-CN" sz="1800" b="1" dirty="0">
                <a:solidFill>
                  <a:schemeClr val="accent1"/>
                </a:solidFill>
              </a:rPr>
              <a:t>Code coverage is concatenated with node feature</a:t>
            </a:r>
            <a:r>
              <a:rPr lang="en-US" altLang="zh-CN" sz="1800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10C761-7EE9-A672-4F8D-83ACEC23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236" y="2844697"/>
            <a:ext cx="1859826" cy="20014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07B0CB-8756-7EBF-DE9A-1FE7A94C4D05}"/>
              </a:ext>
            </a:extLst>
          </p:cNvPr>
          <p:cNvSpPr txBox="1"/>
          <p:nvPr/>
        </p:nvSpPr>
        <p:spPr>
          <a:xfrm>
            <a:off x="3686646" y="3036146"/>
            <a:ext cx="1444752" cy="1384995"/>
          </a:xfrm>
          <a:prstGeom prst="rect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endParaRPr lang="en-US" altLang="zh-CN" sz="2800" dirty="0">
              <a:solidFill>
                <a:schemeClr val="tx1"/>
              </a:solidFill>
            </a:endParaRP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GNN</a:t>
            </a:r>
          </a:p>
          <a:p>
            <a:pPr algn="ctr"/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C9780F-829F-F1EE-0B28-67EC510F5C68}"/>
              </a:ext>
            </a:extLst>
          </p:cNvPr>
          <p:cNvSpPr txBox="1"/>
          <p:nvPr/>
        </p:nvSpPr>
        <p:spPr>
          <a:xfrm>
            <a:off x="3360735" y="4908176"/>
            <a:ext cx="209657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/>
                </a:solidFill>
              </a:rPr>
              <a:t>GNN updates node features.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6F642FD-72D5-93CF-4324-F0E59C304376}"/>
              </a:ext>
            </a:extLst>
          </p:cNvPr>
          <p:cNvSpPr/>
          <p:nvPr/>
        </p:nvSpPr>
        <p:spPr>
          <a:xfrm rot="5400000">
            <a:off x="6142100" y="3436492"/>
            <a:ext cx="1545932" cy="584303"/>
          </a:xfrm>
          <a:prstGeom prst="triangle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5080B8-5F10-7173-BD97-4C79FD3EAA39}"/>
              </a:ext>
            </a:extLst>
          </p:cNvPr>
          <p:cNvSpPr txBox="1"/>
          <p:nvPr/>
        </p:nvSpPr>
        <p:spPr>
          <a:xfrm>
            <a:off x="5562736" y="4631176"/>
            <a:ext cx="245964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</a:rPr>
              <a:t>Graph pooling layer </a:t>
            </a:r>
            <a:r>
              <a:rPr lang="en-US" altLang="zh-CN" sz="1800" b="1" dirty="0">
                <a:solidFill>
                  <a:schemeClr val="accent1"/>
                </a:solidFill>
              </a:rPr>
              <a:t>extract a graph embedding vector </a:t>
            </a:r>
            <a:r>
              <a:rPr lang="en-US" altLang="zh-CN" sz="1800" dirty="0">
                <a:solidFill>
                  <a:schemeClr val="tx1"/>
                </a:solidFill>
              </a:rPr>
              <a:t>from node features.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00AB5C-5C55-22CB-D1D1-A5D7C84D7D25}"/>
              </a:ext>
            </a:extLst>
          </p:cNvPr>
          <p:cNvSpPr txBox="1"/>
          <p:nvPr/>
        </p:nvSpPr>
        <p:spPr>
          <a:xfrm>
            <a:off x="9436391" y="5046674"/>
            <a:ext cx="245964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</a:rPr>
              <a:t>MLP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10DD044-F6DC-B441-433B-52D26BF99F7C}"/>
              </a:ext>
            </a:extLst>
          </p:cNvPr>
          <p:cNvCxnSpPr>
            <a:cxnSpLocks/>
          </p:cNvCxnSpPr>
          <p:nvPr/>
        </p:nvCxnSpPr>
        <p:spPr>
          <a:xfrm>
            <a:off x="3012141" y="3728643"/>
            <a:ext cx="55939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F95700D-8FE5-EA05-2F3A-45C532FCAF72}"/>
              </a:ext>
            </a:extLst>
          </p:cNvPr>
          <p:cNvCxnSpPr>
            <a:cxnSpLocks/>
          </p:cNvCxnSpPr>
          <p:nvPr/>
        </p:nvCxnSpPr>
        <p:spPr>
          <a:xfrm>
            <a:off x="5346551" y="3706403"/>
            <a:ext cx="11187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FAB219-73E0-4E95-4BAA-CC0F72EDBE65}"/>
              </a:ext>
            </a:extLst>
          </p:cNvPr>
          <p:cNvCxnSpPr>
            <a:cxnSpLocks/>
          </p:cNvCxnSpPr>
          <p:nvPr/>
        </p:nvCxnSpPr>
        <p:spPr>
          <a:xfrm>
            <a:off x="7462978" y="3728643"/>
            <a:ext cx="1973413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E6E0063-4B36-C4CE-414A-708CBAEB10AF}"/>
              </a:ext>
            </a:extLst>
          </p:cNvPr>
          <p:cNvSpPr txBox="1"/>
          <p:nvPr/>
        </p:nvSpPr>
        <p:spPr>
          <a:xfrm>
            <a:off x="8005754" y="5649679"/>
            <a:ext cx="245964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 vector containing actions in previous k steps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(optional)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62C14C9-C1D2-6641-C6E1-05D9DD94FAD6}"/>
              </a:ext>
            </a:extLst>
          </p:cNvPr>
          <p:cNvCxnSpPr>
            <a:cxnSpLocks/>
          </p:cNvCxnSpPr>
          <p:nvPr/>
        </p:nvCxnSpPr>
        <p:spPr>
          <a:xfrm flipV="1">
            <a:off x="8556607" y="3815017"/>
            <a:ext cx="0" cy="18143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12179"/>
      </p:ext>
    </p:extLst>
  </p:cSld>
  <p:clrMapOvr>
    <a:masterClrMapping/>
  </p:clrMapOvr>
  <p:transition spd="slow" advTm="61785"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b="1" dirty="0">
                <a:solidFill>
                  <a:schemeClr val="tx1"/>
                </a:solidFill>
              </a:rPr>
              <a:t>GNN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Function Approximator</a:t>
            </a:r>
            <a:endParaRPr dirty="0"/>
          </a:p>
        </p:txBody>
      </p:sp>
      <p:pic>
        <p:nvPicPr>
          <p:cNvPr id="2" name="图片 1" descr="图示&#10;&#10;中度可信度描述已自动生成">
            <a:extLst>
              <a:ext uri="{FF2B5EF4-FFF2-40B4-BE49-F238E27FC236}">
                <a16:creationId xmlns:a16="http://schemas.microsoft.com/office/drawing/2014/main" id="{20B2F23F-4694-7A81-58FE-DD68ADAE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16"/>
          <a:stretch/>
        </p:blipFill>
        <p:spPr>
          <a:xfrm>
            <a:off x="-30716" y="1656667"/>
            <a:ext cx="12222716" cy="51697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7F168E7-1E5C-17D0-B17F-B4475D411247}"/>
              </a:ext>
            </a:extLst>
          </p:cNvPr>
          <p:cNvSpPr/>
          <p:nvPr/>
        </p:nvSpPr>
        <p:spPr>
          <a:xfrm>
            <a:off x="391112" y="1656667"/>
            <a:ext cx="634702" cy="49040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B5A8B2-B427-1B87-519B-E351819B9E95}"/>
              </a:ext>
            </a:extLst>
          </p:cNvPr>
          <p:cNvSpPr txBox="1"/>
          <p:nvPr/>
        </p:nvSpPr>
        <p:spPr>
          <a:xfrm>
            <a:off x="6981714" y="151809"/>
            <a:ext cx="521028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Hamilton, W. L., Ying, R., &amp;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Leskovec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(2017). Representation learning on graphs: Methods and applications.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arXiv:1709.05584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489376"/>
      </p:ext>
    </p:extLst>
  </p:cSld>
  <p:clrMapOvr>
    <a:masterClrMapping/>
  </p:clrMapOvr>
  <p:transition spd="slow" advTm="41415"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b="1" dirty="0">
                <a:solidFill>
                  <a:schemeClr val="tx1"/>
                </a:solidFill>
              </a:rPr>
              <a:t>GNN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This study tries 2 types of GNN: Gated Graph Neural Network (GGNN) and Graph Attention Network (GAT)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They appear in RL-based testing literature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GGNN uses a </a:t>
            </a:r>
            <a:r>
              <a:rPr lang="en-US" altLang="zh-CN" sz="2800" dirty="0">
                <a:solidFill>
                  <a:schemeClr val="accent1"/>
                </a:solidFill>
              </a:rPr>
              <a:t>gated recurrent unit (GRU) </a:t>
            </a:r>
            <a:r>
              <a:rPr lang="en-US" altLang="zh-CN" sz="2800" dirty="0">
                <a:solidFill>
                  <a:schemeClr val="tx1"/>
                </a:solidFill>
              </a:rPr>
              <a:t>to aggregate node features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GAT uses </a:t>
            </a:r>
            <a:r>
              <a:rPr lang="en-US" altLang="zh-CN" sz="2800" dirty="0">
                <a:solidFill>
                  <a:schemeClr val="accent1"/>
                </a:solidFill>
              </a:rPr>
              <a:t>masked self-attention </a:t>
            </a:r>
            <a:r>
              <a:rPr lang="en-US" altLang="zh-CN" sz="2800" dirty="0">
                <a:solidFill>
                  <a:schemeClr val="tx1"/>
                </a:solidFill>
              </a:rPr>
              <a:t>to aggregate node features (usually multi-head attention)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Function Approximator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699002"/>
      </p:ext>
    </p:extLst>
  </p:cSld>
  <p:clrMapOvr>
    <a:masterClrMapping/>
  </p:clrMapOvr>
  <p:transition spd="slow" advTm="41415"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b="1" dirty="0">
                <a:solidFill>
                  <a:schemeClr val="tx1"/>
                </a:solidFill>
              </a:rPr>
              <a:t>Graph Pooling Layer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This study tries many graph pooling mechanisms, but the following two are most useful.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accent1"/>
                </a:solidFill>
              </a:rPr>
              <a:t>Attentive pooling layer </a:t>
            </a:r>
            <a:r>
              <a:rPr lang="en-US" altLang="zh-CN" sz="2800" dirty="0">
                <a:solidFill>
                  <a:schemeClr val="tx1"/>
                </a:solidFill>
              </a:rPr>
              <a:t>(for graph classification) in (Li, 2015).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Use an MLP to reduce node embeddings to scalars and then concatenate these scalars into a vector. I call it </a:t>
            </a:r>
            <a:r>
              <a:rPr lang="en-US" altLang="zh-CN" sz="2800" dirty="0">
                <a:solidFill>
                  <a:schemeClr val="accent1"/>
                </a:solidFill>
              </a:rPr>
              <a:t>feature compression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 / Function Approximator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80096"/>
      </p:ext>
    </p:extLst>
  </p:cSld>
  <p:clrMapOvr>
    <a:masterClrMapping/>
  </p:clrMapOvr>
  <p:transition spd="slow" advTm="41415"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Algorithm Configurations: </a:t>
            </a:r>
          </a:p>
          <a:p>
            <a:pPr lvl="2"/>
            <a:r>
              <a:rPr lang="nl-NL" sz="2800" b="1" dirty="0">
                <a:solidFill>
                  <a:schemeClr val="tx1"/>
                </a:solidFill>
              </a:rPr>
              <a:t>[RL algorithm] – [</a:t>
            </a:r>
            <a:r>
              <a:rPr lang="nl-NL" altLang="zh-CN" sz="2800" b="1" dirty="0">
                <a:solidFill>
                  <a:schemeClr val="tx1"/>
                </a:solidFill>
              </a:rPr>
              <a:t>Action Space</a:t>
            </a:r>
            <a:r>
              <a:rPr lang="nl-NL" sz="2800" b="1" dirty="0">
                <a:solidFill>
                  <a:schemeClr val="tx1"/>
                </a:solidFill>
              </a:rPr>
              <a:t>] – [Approximator]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Q-Learning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D3QN-Discrete-MLP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D3QN-Discrete-GGNN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D3QN-Discrete-GAT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PPO-Discrete-MLP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PPO-</a:t>
            </a:r>
            <a:r>
              <a:rPr lang="en-US" altLang="zh-CN" sz="2800" dirty="0" err="1">
                <a:solidFill>
                  <a:schemeClr val="tx1"/>
                </a:solidFill>
              </a:rPr>
              <a:t>MultiDiscrete</a:t>
            </a:r>
            <a:r>
              <a:rPr lang="en-US" altLang="zh-CN" sz="2800" dirty="0">
                <a:solidFill>
                  <a:schemeClr val="tx1"/>
                </a:solidFill>
              </a:rPr>
              <a:t>-MLP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sp>
        <p:nvSpPr>
          <p:cNvPr id="2" name="Tijdelijke aanduiding voor verticale tekst 10">
            <a:extLst>
              <a:ext uri="{FF2B5EF4-FFF2-40B4-BE49-F238E27FC236}">
                <a16:creationId xmlns:a16="http://schemas.microsoft.com/office/drawing/2014/main" id="{0C868256-7F93-0B04-24F8-A5FE90C1D261}"/>
              </a:ext>
            </a:extLst>
          </p:cNvPr>
          <p:cNvSpPr txBox="1">
            <a:spLocks/>
          </p:cNvSpPr>
          <p:nvPr/>
        </p:nvSpPr>
        <p:spPr>
          <a:xfrm>
            <a:off x="5760719" y="3904859"/>
            <a:ext cx="5636756" cy="516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buClr>
                <a:srgbClr val="00A6D6"/>
              </a:buCl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PPO-Discrete-GGNN</a:t>
            </a:r>
          </a:p>
          <a:p>
            <a:pPr lvl="1">
              <a:buClr>
                <a:srgbClr val="00A6D6"/>
              </a:buCl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PPO-Discrete-GAT</a:t>
            </a:r>
          </a:p>
          <a:p>
            <a:pPr lvl="1">
              <a:buClr>
                <a:srgbClr val="00A6D6"/>
              </a:buCl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PPO-</a:t>
            </a:r>
            <a:r>
              <a:rPr lang="en-US" altLang="zh-CN" sz="2800" dirty="0" err="1">
                <a:solidFill>
                  <a:schemeClr val="tx1"/>
                </a:solidFill>
              </a:rPr>
              <a:t>MultiDiscrete</a:t>
            </a:r>
            <a:r>
              <a:rPr lang="en-US" altLang="zh-CN" sz="2800" dirty="0">
                <a:solidFill>
                  <a:schemeClr val="tx1"/>
                </a:solidFill>
              </a:rPr>
              <a:t>-GGNN</a:t>
            </a:r>
          </a:p>
          <a:p>
            <a:pPr marL="263524" lvl="1" indent="0">
              <a:buClr>
                <a:srgbClr val="00A6D6"/>
              </a:buClr>
              <a:buFontTx/>
              <a:buNone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buClr>
                <a:srgbClr val="00A6D6"/>
              </a:buClr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buClr>
                <a:srgbClr val="00A6D6"/>
              </a:buClr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lvl="1">
              <a:buClr>
                <a:srgbClr val="00A6D6"/>
              </a:buClr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66934"/>
      </p:ext>
    </p:extLst>
  </p:cSld>
  <p:clrMapOvr>
    <a:masterClrMapping/>
  </p:clrMapOvr>
  <p:transition spd="slow" advTm="41415"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005156"/>
            <a:ext cx="11329811" cy="15013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en-US" sz="2800" dirty="0">
                <a:solidFill>
                  <a:schemeClr val="tx1"/>
                </a:solidFill>
              </a:rPr>
              <a:t>The implementation is </a:t>
            </a:r>
            <a:r>
              <a:rPr lang="en-US" sz="2800" dirty="0">
                <a:solidFill>
                  <a:schemeClr val="accent1"/>
                </a:solidFill>
              </a:rPr>
              <a:t>lightweight</a:t>
            </a:r>
            <a:r>
              <a:rPr lang="en-US" sz="2800" dirty="0">
                <a:solidFill>
                  <a:schemeClr val="tx1"/>
                </a:solidFill>
              </a:rPr>
              <a:t>. It mainly uses </a:t>
            </a:r>
            <a:r>
              <a:rPr lang="en-US" sz="2800" dirty="0" err="1">
                <a:solidFill>
                  <a:schemeClr val="accent1"/>
                </a:solidFill>
              </a:rPr>
              <a:t>PyTorch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 err="1">
                <a:solidFill>
                  <a:schemeClr val="accent1"/>
                </a:solidFill>
              </a:rPr>
              <a:t>PyTorch</a:t>
            </a:r>
            <a:r>
              <a:rPr lang="en-US" sz="2800" dirty="0">
                <a:solidFill>
                  <a:schemeClr val="accent1"/>
                </a:solidFill>
              </a:rPr>
              <a:t> Geometry</a:t>
            </a:r>
            <a:r>
              <a:rPr lang="en-US" sz="2800" dirty="0">
                <a:solidFill>
                  <a:schemeClr val="tx1"/>
                </a:solidFill>
              </a:rPr>
              <a:t>. Some RL algorithms are modified from </a:t>
            </a:r>
            <a:r>
              <a:rPr lang="en-US" sz="2800" dirty="0" err="1">
                <a:solidFill>
                  <a:schemeClr val="accent1"/>
                </a:solidFill>
              </a:rPr>
              <a:t>ClearRL</a:t>
            </a:r>
            <a:r>
              <a:rPr lang="en-US" sz="2800" dirty="0">
                <a:solidFill>
                  <a:schemeClr val="tx1"/>
                </a:solidFill>
              </a:rPr>
              <a:t>, a single-file RL repository.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73C5564-3401-0DA8-DFF1-225DF4CB6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82395"/>
              </p:ext>
            </p:extLst>
          </p:nvPr>
        </p:nvGraphicFramePr>
        <p:xfrm>
          <a:off x="708464" y="2653013"/>
          <a:ext cx="11011680" cy="2926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74497">
                  <a:extLst>
                    <a:ext uri="{9D8B030D-6E8A-4147-A177-3AD203B41FA5}">
                      <a16:colId xmlns:a16="http://schemas.microsoft.com/office/drawing/2014/main" val="3650129170"/>
                    </a:ext>
                  </a:extLst>
                </a:gridCol>
                <a:gridCol w="3049899">
                  <a:extLst>
                    <a:ext uri="{9D8B030D-6E8A-4147-A177-3AD203B41FA5}">
                      <a16:colId xmlns:a16="http://schemas.microsoft.com/office/drawing/2014/main" val="472143698"/>
                    </a:ext>
                  </a:extLst>
                </a:gridCol>
                <a:gridCol w="4287284">
                  <a:extLst>
                    <a:ext uri="{9D8B030D-6E8A-4147-A177-3AD203B41FA5}">
                      <a16:colId xmlns:a16="http://schemas.microsoft.com/office/drawing/2014/main" val="1901478617"/>
                    </a:ext>
                  </a:extLst>
                </a:gridCol>
              </a:tblGrid>
              <a:tr h="24256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Configuration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File Name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Number of Lines of Code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extLst>
                  <a:ext uri="{0D108BD9-81ED-4DB2-BD59-A6C34878D82A}">
                    <a16:rowId xmlns:a16="http://schemas.microsoft.com/office/drawing/2014/main" val="1918863991"/>
                  </a:ext>
                </a:extLst>
              </a:tr>
              <a:tr h="242563">
                <a:tc rowSpan="2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PPO-</a:t>
                      </a:r>
                      <a:r>
                        <a:rPr lang="en-GB" sz="2400" dirty="0" err="1">
                          <a:effectLst/>
                        </a:rPr>
                        <a:t>MultiDiscrete</a:t>
                      </a:r>
                      <a:r>
                        <a:rPr lang="en-GB" sz="2400" dirty="0">
                          <a:effectLst/>
                        </a:rPr>
                        <a:t>-GGNN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PPO.py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166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extLst>
                  <a:ext uri="{0D108BD9-81ED-4DB2-BD59-A6C34878D82A}">
                    <a16:rowId xmlns:a16="http://schemas.microsoft.com/office/drawing/2014/main" val="2498736056"/>
                  </a:ext>
                </a:extLst>
              </a:tr>
              <a:tr h="242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GNN_Agent.py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124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extLst>
                  <a:ext uri="{0D108BD9-81ED-4DB2-BD59-A6C34878D82A}">
                    <a16:rowId xmlns:a16="http://schemas.microsoft.com/office/drawing/2014/main" val="102192178"/>
                  </a:ext>
                </a:extLst>
              </a:tr>
              <a:tr h="242563">
                <a:tc rowSpan="5"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Shared functions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PQ9Client.py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81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extLst>
                  <a:ext uri="{0D108BD9-81ED-4DB2-BD59-A6C34878D82A}">
                    <a16:rowId xmlns:a16="http://schemas.microsoft.com/office/drawing/2014/main" val="1729089241"/>
                  </a:ext>
                </a:extLst>
              </a:tr>
              <a:tr h="242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MyEnv.py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~100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extLst>
                  <a:ext uri="{0D108BD9-81ED-4DB2-BD59-A6C34878D82A}">
                    <a16:rowId xmlns:a16="http://schemas.microsoft.com/office/drawing/2014/main" val="2787166557"/>
                  </a:ext>
                </a:extLst>
              </a:tr>
              <a:tr h="242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PQ9cov.py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153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extLst>
                  <a:ext uri="{0D108BD9-81ED-4DB2-BD59-A6C34878D82A}">
                    <a16:rowId xmlns:a16="http://schemas.microsoft.com/office/drawing/2014/main" val="959287767"/>
                  </a:ext>
                </a:extLst>
              </a:tr>
              <a:tr h="242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GraphExtract.py</a:t>
                      </a:r>
                      <a:endParaRPr lang="zh-CN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143</a:t>
                      </a:r>
                      <a:endParaRPr lang="zh-CN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extLst>
                  <a:ext uri="{0D108BD9-81ED-4DB2-BD59-A6C34878D82A}">
                    <a16:rowId xmlns:a16="http://schemas.microsoft.com/office/drawing/2014/main" val="3277366730"/>
                  </a:ext>
                </a:extLst>
              </a:tr>
              <a:tr h="242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</a:rPr>
                        <a:t>MyWord2Vec.py</a:t>
                      </a:r>
                      <a:endParaRPr lang="zh-CN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20</a:t>
                      </a:r>
                      <a:endParaRPr lang="zh-CN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2919" marR="62919" marT="0" marB="0"/>
                </a:tc>
                <a:extLst>
                  <a:ext uri="{0D108BD9-81ED-4DB2-BD59-A6C34878D82A}">
                    <a16:rowId xmlns:a16="http://schemas.microsoft.com/office/drawing/2014/main" val="2947829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262062"/>
      </p:ext>
    </p:extLst>
  </p:cSld>
  <p:clrMapOvr>
    <a:masterClrMapping/>
  </p:clrMapOvr>
  <p:transition spd="slow" advTm="41415"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Two Baselines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Random testing (Discrete, </a:t>
            </a:r>
            <a:r>
              <a:rPr lang="en-US" altLang="zh-CN" sz="2800" dirty="0" err="1">
                <a:solidFill>
                  <a:schemeClr val="tx1"/>
                </a:solidFill>
              </a:rPr>
              <a:t>MultiDiscrete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Genetic Algorithm (Discrete, </a:t>
            </a:r>
            <a:r>
              <a:rPr lang="en-US" altLang="zh-CN" sz="2800" dirty="0" err="1">
                <a:solidFill>
                  <a:schemeClr val="tx1"/>
                </a:solidFill>
              </a:rPr>
              <a:t>MultiDiscrete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Method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064637"/>
      </p:ext>
    </p:extLst>
  </p:cSld>
  <p:clrMapOvr>
    <a:masterClrMapping/>
  </p:clrMapOvr>
  <p:transition spd="slow" advTm="41415"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Overview</a:t>
            </a:r>
          </a:p>
          <a:p>
            <a:r>
              <a:rPr lang="nl-NL" sz="4000" dirty="0"/>
              <a:t>Background</a:t>
            </a:r>
          </a:p>
          <a:p>
            <a:r>
              <a:rPr lang="nl-NL" sz="4000" dirty="0"/>
              <a:t>Method</a:t>
            </a:r>
          </a:p>
          <a:p>
            <a:r>
              <a:rPr lang="nl-NL" sz="4000" dirty="0"/>
              <a:t>Experiments</a:t>
            </a:r>
          </a:p>
          <a:p>
            <a:r>
              <a:rPr lang="nl-NL" sz="4000" dirty="0"/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42295899"/>
      </p:ext>
    </p:extLst>
  </p:cSld>
  <p:clrMapOvr>
    <a:masterClrMapping/>
  </p:clrMapOvr>
  <p:transition spd="slow" advTm="675"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Overview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Background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Method</a:t>
            </a:r>
          </a:p>
          <a:p>
            <a:r>
              <a:rPr lang="nl-NL" sz="4000" dirty="0"/>
              <a:t>Experiments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55095230"/>
      </p:ext>
    </p:extLst>
  </p:cSld>
  <p:clrMapOvr>
    <a:masterClrMapping/>
  </p:clrMapOvr>
  <p:transition spd="slow" advTm="675"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2032101"/>
            <a:ext cx="8501705" cy="27937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“Filling Grid” Test</a:t>
            </a:r>
          </a:p>
          <a:p>
            <a:r>
              <a:rPr lang="nl-NL" sz="4000" dirty="0"/>
              <a:t>Coverage Testing</a:t>
            </a:r>
          </a:p>
          <a:p>
            <a:r>
              <a:rPr lang="nl-NL" sz="4000" dirty="0"/>
              <a:t>Stress Testing</a:t>
            </a:r>
          </a:p>
          <a:p>
            <a:r>
              <a:rPr lang="nl-NL" sz="4000" dirty="0"/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3305100897"/>
      </p:ext>
    </p:extLst>
  </p:cSld>
  <p:clrMapOvr>
    <a:masterClrMapping/>
  </p:clrMapOvr>
  <p:transition spd="slow" advTm="675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  <p:sp>
        <p:nvSpPr>
          <p:cNvPr id="8" name="Vertical Text Placeholder 18">
            <a:extLst>
              <a:ext uri="{FF2B5EF4-FFF2-40B4-BE49-F238E27FC236}">
                <a16:creationId xmlns:a16="http://schemas.microsoft.com/office/drawing/2014/main" id="{654E05B4-6B76-8298-1CF6-21B7BD842D3D}"/>
              </a:ext>
            </a:extLst>
          </p:cNvPr>
          <p:cNvSpPr txBox="1">
            <a:spLocks/>
          </p:cNvSpPr>
          <p:nvPr/>
        </p:nvSpPr>
        <p:spPr>
          <a:xfrm>
            <a:off x="731568" y="2205517"/>
            <a:ext cx="10798176" cy="24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chemeClr val="tx1"/>
                </a:solidFill>
              </a:rPr>
              <a:t>Delfi-PQ is an </a:t>
            </a:r>
            <a:r>
              <a:rPr lang="en-US" sz="3600" dirty="0">
                <a:solidFill>
                  <a:srgbClr val="00B0F0"/>
                </a:solidFill>
              </a:rPr>
              <a:t>open-source, low-cost</a:t>
            </a:r>
            <a:r>
              <a:rPr lang="en-US" sz="3600" dirty="0">
                <a:solidFill>
                  <a:schemeClr val="tx1"/>
                </a:solidFill>
              </a:rPr>
              <a:t>, tiny satellite series.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chemeClr val="tx1"/>
                </a:solidFill>
              </a:rPr>
              <a:t>Launch a PQ periodically so we </a:t>
            </a:r>
            <a:r>
              <a:rPr lang="en-US" sz="3600" dirty="0">
                <a:solidFill>
                  <a:srgbClr val="00B0F0"/>
                </a:solidFill>
              </a:rPr>
              <a:t>always have a PQ in lab for students and researchers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93132"/>
      </p:ext>
    </p:extLst>
  </p:cSld>
  <p:clrMapOvr>
    <a:masterClrMapping/>
  </p:clrMapOvr>
  <p:transition spd="slow" advTm="32"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2032101"/>
            <a:ext cx="8501705" cy="27937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“Filling Grid” Test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Coverage Testing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Stress Testing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679245712"/>
      </p:ext>
    </p:extLst>
  </p:cSld>
  <p:clrMapOvr>
    <a:masterClrMapping/>
  </p:clrMapOvr>
  <p:transition spd="slow" advTm="675"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Filling Grid Test</a:t>
            </a:r>
            <a:endParaRPr dirty="0"/>
          </a:p>
        </p:txBody>
      </p:sp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90F833CF-02AA-1D97-53E4-D8814A44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1" y="980667"/>
            <a:ext cx="12079392" cy="489666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1014652-27E3-AE95-0B96-B46FDB9DC8CC}"/>
              </a:ext>
            </a:extLst>
          </p:cNvPr>
          <p:cNvSpPr txBox="1"/>
          <p:nvPr/>
        </p:nvSpPr>
        <p:spPr>
          <a:xfrm>
            <a:off x="3786693" y="5936104"/>
            <a:ext cx="7508836" cy="52322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First debug RL in a super simple environment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93365"/>
      </p:ext>
    </p:extLst>
  </p:cSld>
  <p:clrMapOvr>
    <a:masterClrMapping/>
  </p:clrMapOvr>
  <p:transition spd="slow" advTm="41415"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Filling Grid Test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C8E831-38B1-781D-AAA0-B52B10FA2D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5619" r="8547"/>
          <a:stretch/>
        </p:blipFill>
        <p:spPr bwMode="auto">
          <a:xfrm>
            <a:off x="370104" y="972185"/>
            <a:ext cx="5566074" cy="46540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F2EA83-2C6D-DA33-D2A0-D46D5FF091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t="5701" r="8363"/>
          <a:stretch/>
        </p:blipFill>
        <p:spPr bwMode="auto">
          <a:xfrm>
            <a:off x="6246607" y="1007744"/>
            <a:ext cx="5622633" cy="46185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D78883-FF07-6948-4AFF-C130758C9A15}"/>
              </a:ext>
            </a:extLst>
          </p:cNvPr>
          <p:cNvSpPr txBox="1"/>
          <p:nvPr/>
        </p:nvSpPr>
        <p:spPr>
          <a:xfrm>
            <a:off x="3598182" y="5936104"/>
            <a:ext cx="788535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Example: successful training process of D3QN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998678"/>
      </p:ext>
    </p:extLst>
  </p:cSld>
  <p:clrMapOvr>
    <a:masterClrMapping/>
  </p:clrMapOvr>
  <p:transition spd="slow" advTm="41415"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Filling Grid Test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904DD-681D-6CEC-8C21-E915ED3240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" t="6023" r="7860"/>
          <a:stretch/>
        </p:blipFill>
        <p:spPr bwMode="auto">
          <a:xfrm>
            <a:off x="118186" y="1064129"/>
            <a:ext cx="5942844" cy="47297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C5397E-39D2-01AF-C277-664607BD42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749" r="8201"/>
          <a:stretch/>
        </p:blipFill>
        <p:spPr bwMode="auto">
          <a:xfrm>
            <a:off x="6130972" y="1064129"/>
            <a:ext cx="5741610" cy="47297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664B97-2B1D-F77D-D366-FA8E402F24C1}"/>
              </a:ext>
            </a:extLst>
          </p:cNvPr>
          <p:cNvSpPr txBox="1"/>
          <p:nvPr/>
        </p:nvSpPr>
        <p:spPr>
          <a:xfrm>
            <a:off x="3598182" y="5936104"/>
            <a:ext cx="788535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Example: successful training process of PPO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96772"/>
      </p:ext>
    </p:extLst>
  </p:cSld>
  <p:clrMapOvr>
    <a:masterClrMapping/>
  </p:clrMapOvr>
  <p:transition spd="slow" advTm="41415"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Filling Grid Test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664B97-2B1D-F77D-D366-FA8E402F24C1}"/>
              </a:ext>
            </a:extLst>
          </p:cNvPr>
          <p:cNvSpPr txBox="1"/>
          <p:nvPr/>
        </p:nvSpPr>
        <p:spPr>
          <a:xfrm>
            <a:off x="3598182" y="5936104"/>
            <a:ext cx="788535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Example: successful training process of PPO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8001D3-48B2-9BB5-1E9B-1D135238D8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97" r="7792"/>
          <a:stretch/>
        </p:blipFill>
        <p:spPr bwMode="auto">
          <a:xfrm>
            <a:off x="408154" y="1064129"/>
            <a:ext cx="5722817" cy="46679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0A0225-A16A-5780-C5CD-3BB18FD8D0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3012" r="7792"/>
          <a:stretch/>
        </p:blipFill>
        <p:spPr bwMode="auto">
          <a:xfrm>
            <a:off x="6096000" y="1064128"/>
            <a:ext cx="5598601" cy="46679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3187433"/>
      </p:ext>
    </p:extLst>
  </p:cSld>
  <p:clrMapOvr>
    <a:masterClrMapping/>
  </p:clrMapOvr>
  <p:transition spd="slow" advTm="41415"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Filling Grid Test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664B97-2B1D-F77D-D366-FA8E402F24C1}"/>
              </a:ext>
            </a:extLst>
          </p:cNvPr>
          <p:cNvSpPr txBox="1"/>
          <p:nvPr/>
        </p:nvSpPr>
        <p:spPr>
          <a:xfrm>
            <a:off x="2568941" y="5999325"/>
            <a:ext cx="939705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Example: crashes of PPO without learning rate annealing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4F50F6-2EA9-788A-D8FA-488F794A98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1562" r="19460" b="14362"/>
          <a:stretch/>
        </p:blipFill>
        <p:spPr bwMode="auto">
          <a:xfrm>
            <a:off x="245706" y="967790"/>
            <a:ext cx="5926757" cy="49224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8219FE-C6BC-0B47-1878-51CFE8DC5E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t="3011" r="8064"/>
          <a:stretch/>
        </p:blipFill>
        <p:spPr bwMode="auto">
          <a:xfrm>
            <a:off x="6172463" y="967790"/>
            <a:ext cx="5831438" cy="49224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383027"/>
      </p:ext>
    </p:extLst>
  </p:cSld>
  <p:clrMapOvr>
    <a:masterClrMapping/>
  </p:clrMapOvr>
  <p:transition spd="slow" advTm="41415"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Filling Grid Test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b="1" dirty="0">
                <a:solidFill>
                  <a:schemeClr val="tx1"/>
                </a:solidFill>
              </a:rPr>
              <a:t>Findings about RL algorithms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Convergence speed: D3QN&gt;PPO (just in this test).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Learning rate annealing avoids PPO from crashing. It also makes the final entropy higher but does not affect performance.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b="1" dirty="0">
                <a:solidFill>
                  <a:schemeClr val="tx1"/>
                </a:solidFill>
              </a:rPr>
              <a:t>Findings about Neural Networks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Convergence speed: MLP&gt;GGNN≈GAT, feature compression&gt;attentive pooling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Performance: GGNN&gt;=GAT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Stability: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attentive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pooling&gt;feature compression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15996"/>
      </p:ext>
    </p:extLst>
  </p:cSld>
  <p:clrMapOvr>
    <a:masterClrMapping/>
  </p:clrMapOvr>
  <p:transition spd="slow" advTm="41415"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2032101"/>
            <a:ext cx="8501705" cy="27937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“Filling Grid” Test</a:t>
            </a:r>
          </a:p>
          <a:p>
            <a:r>
              <a:rPr lang="nl-NL" sz="4000" dirty="0"/>
              <a:t>Coverage Testing</a:t>
            </a:r>
          </a:p>
          <a:p>
            <a:r>
              <a:rPr lang="nl-NL" sz="4000" dirty="0"/>
              <a:t>Stress Testing</a:t>
            </a:r>
          </a:p>
          <a:p>
            <a:r>
              <a:rPr lang="nl-NL" sz="4000" dirty="0"/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3306821048"/>
      </p:ext>
    </p:extLst>
  </p:cSld>
  <p:clrMapOvr>
    <a:masterClrMapping/>
  </p:clrMapOvr>
  <p:transition spd="slow" advTm="675"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2032101"/>
            <a:ext cx="8501705" cy="27937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“Filling Grid” Test</a:t>
            </a:r>
          </a:p>
          <a:p>
            <a:r>
              <a:rPr lang="nl-NL" sz="4000" dirty="0"/>
              <a:t>Coverage Testing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Stress Testing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2430992188"/>
      </p:ext>
    </p:extLst>
  </p:cSld>
  <p:clrMapOvr>
    <a:masterClrMapping/>
  </p:clrMapOvr>
  <p:transition spd="slow" advTm="675"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Coverage Testing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2481984"/>
            <a:ext cx="11329811" cy="25878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Maximize branch coverage of COMMS software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Reward +1 when cover new branch, otherwise -1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The uncertainty is smaller than stress testing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86511"/>
      </p:ext>
    </p:extLst>
  </p:cSld>
  <p:clrMapOvr>
    <a:masterClrMapping/>
  </p:clrMapOvr>
  <p:transition spd="slow" advTm="41415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像">
            <a:extLst>
              <a:ext uri="{FF2B5EF4-FFF2-40B4-BE49-F238E27FC236}">
                <a16:creationId xmlns:a16="http://schemas.microsoft.com/office/drawing/2014/main" id="{E205A988-F0A2-0ECB-A67D-6E435DD17B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93" y="831034"/>
            <a:ext cx="7049677" cy="55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jdelijke aanduiding voor verticale tekst 10">
            <a:extLst>
              <a:ext uri="{FF2B5EF4-FFF2-40B4-BE49-F238E27FC236}">
                <a16:creationId xmlns:a16="http://schemas.microsoft.com/office/drawing/2014/main" id="{840AA466-85B4-985D-2664-75B558910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5893" y="1220273"/>
            <a:ext cx="4603432" cy="44615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tabLst/>
              <a:defRPr/>
            </a:pP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Delfi-PQ:</a:t>
            </a:r>
          </a:p>
          <a:p>
            <a:pPr marL="263524" marR="0" lvl="1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tabLst/>
              <a:defRPr/>
            </a:pPr>
            <a:endParaRPr kumimoji="0" lang="nl-NL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720724" marR="0" lvl="1" indent="-45720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3P PocketQube</a:t>
            </a:r>
          </a:p>
          <a:p>
            <a:pPr marL="720724" marR="0" lvl="1" indent="-45720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nl-NL" altLang="zh-CN" sz="2800" dirty="0">
                <a:latin typeface="Arial"/>
                <a:cs typeface="Arial"/>
                <a:sym typeface="Arial"/>
              </a:rPr>
              <a:t>Size: 5*5*15</a:t>
            </a:r>
            <a:r>
              <a:rPr lang="en-US" altLang="zh-CN" sz="2800" dirty="0">
                <a:latin typeface="Arial"/>
                <a:cs typeface="Arial"/>
                <a:sym typeface="Arial"/>
              </a:rPr>
              <a:t>cm</a:t>
            </a:r>
          </a:p>
          <a:p>
            <a:pPr marL="720724" marR="0" lvl="1" indent="-45720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Weight: ~0.5kg</a:t>
            </a:r>
          </a:p>
          <a:p>
            <a:pPr marL="720724" marR="0" lvl="1" indent="-45720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Power: average 1W</a:t>
            </a:r>
          </a:p>
          <a:p>
            <a:pPr marL="720724" marR="0" lvl="1" indent="-45720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Downlink speed: 150Byte/s~1.2KB/s</a:t>
            </a: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A561DA65-B3CB-E0C7-4486-3C6C50373637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612099841"/>
      </p:ext>
    </p:extLst>
  </p:cSld>
  <p:clrMapOvr>
    <a:masterClrMapping/>
  </p:clrMapOvr>
  <p:transition spd="slow" advTm="26"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Coverage Testing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b="1" dirty="0">
                <a:solidFill>
                  <a:schemeClr val="tx1"/>
                </a:solidFill>
              </a:rPr>
              <a:t>Findings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Random testing will finally reach the branch coverage up limit in 30 minutes.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Genetic algorithm finds optimal command sequence in an hour.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PPO-Discrete-MLP reaches similar performance as the genetic algorithm after 3 hours.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Other RL algorithms do not work or are unstable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700"/>
      </p:ext>
    </p:extLst>
  </p:cSld>
  <p:clrMapOvr>
    <a:masterClrMapping/>
  </p:clrMapOvr>
  <p:transition spd="slow" advTm="41415"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2032101"/>
            <a:ext cx="8501705" cy="27937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“Filling Grid” Test</a:t>
            </a:r>
          </a:p>
          <a:p>
            <a:r>
              <a:rPr lang="nl-NL" sz="4000" dirty="0"/>
              <a:t>Coverage Testing</a:t>
            </a:r>
          </a:p>
          <a:p>
            <a:r>
              <a:rPr lang="nl-NL" sz="4000" dirty="0"/>
              <a:t>Stress Testing</a:t>
            </a:r>
          </a:p>
          <a:p>
            <a:r>
              <a:rPr lang="nl-NL" sz="4000" dirty="0"/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4148897343"/>
      </p:ext>
    </p:extLst>
  </p:cSld>
  <p:clrMapOvr>
    <a:masterClrMapping/>
  </p:clrMapOvr>
  <p:transition spd="slow" advTm="675"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2032101"/>
            <a:ext cx="8501705" cy="27937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“Filling Grid” Test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Coverage Testing</a:t>
            </a:r>
          </a:p>
          <a:p>
            <a:r>
              <a:rPr lang="nl-NL" sz="4000" dirty="0"/>
              <a:t>Stress Testing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3680821913"/>
      </p:ext>
    </p:extLst>
  </p:cSld>
  <p:clrMapOvr>
    <a:masterClrMapping/>
  </p:clrMapOvr>
  <p:transition spd="slow" advTm="675"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Stress Testing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verticale tekst 10">
                <a:extLst>
                  <a:ext uri="{FF2B5EF4-FFF2-40B4-BE49-F238E27FC236}">
                    <a16:creationId xmlns:a16="http://schemas.microsoft.com/office/drawing/2014/main" id="{06951957-E7B7-C6F4-9B88-D260F3B8982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8463" y="1188035"/>
                <a:ext cx="11329811" cy="516973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Maximize estimated CPU load of COMMS software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𝑟𝑒𝑤𝑎𝑟𝑑</m:t>
                        </m:r>
                        <m:r>
                          <a:rPr lang="en-US" altLang="zh-CN" sz="2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𝑙𝑜𝑜𝑝</m:t>
                        </m:r>
                      </m:sub>
                    </m:sSub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/1000</m:t>
                    </m:r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Non-deterministic,</a:t>
                </a:r>
              </a:p>
              <a:p>
                <a:pPr marL="263524" marR="0" lvl="1" indent="0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None/>
                  <a:tabLst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with unpredictable peaks </a:t>
                </a: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263524" marR="0" lvl="1" indent="0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None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rgbClr val="92D050"/>
                  </a:solidFill>
                </a:endParaRPr>
              </a:p>
              <a:p>
                <a:pPr marL="538162" marR="0" lvl="1" indent="-274638" algn="l" defTabSz="71913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A6D6"/>
                  </a:buClr>
                  <a:buSzPct val="100000"/>
                  <a:buFontTx/>
                  <a:buChar char="▪"/>
                  <a:tabLst/>
                  <a:defRPr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ijdelijke aanduiding voor verticale tekst 10">
                <a:extLst>
                  <a:ext uri="{FF2B5EF4-FFF2-40B4-BE49-F238E27FC236}">
                    <a16:creationId xmlns:a16="http://schemas.microsoft.com/office/drawing/2014/main" id="{06951957-E7B7-C6F4-9B88-D260F3B8982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8463" y="1188035"/>
                <a:ext cx="11329811" cy="5169733"/>
              </a:xfrm>
              <a:prstGeom prst="rect">
                <a:avLst/>
              </a:prstGeom>
              <a:blipFill>
                <a:blip r:embed="rId2"/>
                <a:stretch>
                  <a:fillRect t="-2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809A297-FD6D-8B13-2FAE-5524C7CCBB91}"/>
              </a:ext>
            </a:extLst>
          </p:cNvPr>
          <p:cNvSpPr txBox="1"/>
          <p:nvPr/>
        </p:nvSpPr>
        <p:spPr>
          <a:xfrm>
            <a:off x="527125" y="4213900"/>
            <a:ext cx="3894267" cy="95410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Sending the same command repeatedly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D06CA5-77D3-69FE-7045-C65E4C527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" t="5827" r="6025"/>
          <a:stretch/>
        </p:blipFill>
        <p:spPr bwMode="auto">
          <a:xfrm>
            <a:off x="5712236" y="1842900"/>
            <a:ext cx="6326038" cy="49236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2460D8EA-32D1-272A-72AF-67E56DC4FA9A}"/>
              </a:ext>
            </a:extLst>
          </p:cNvPr>
          <p:cNvSpPr/>
          <p:nvPr/>
        </p:nvSpPr>
        <p:spPr>
          <a:xfrm>
            <a:off x="4711849" y="4438148"/>
            <a:ext cx="623944" cy="50561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7648365"/>
      </p:ext>
    </p:extLst>
  </p:cSld>
  <p:clrMapOvr>
    <a:masterClrMapping/>
  </p:clrMapOvr>
  <p:transition spd="slow" advTm="41415"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Stress Testing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Genetic algorithm does not work very well because…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A4B989-0569-DB43-5661-1B5FF5DA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t="2473" r="7214"/>
          <a:stretch/>
        </p:blipFill>
        <p:spPr bwMode="auto">
          <a:xfrm>
            <a:off x="153726" y="1517395"/>
            <a:ext cx="5986778" cy="49805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43F763-983B-39D8-0910-04D0DC34A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6611" r="8065"/>
          <a:stretch/>
        </p:blipFill>
        <p:spPr bwMode="auto">
          <a:xfrm>
            <a:off x="6237429" y="1776807"/>
            <a:ext cx="5703920" cy="45809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B97D62-56F6-5A93-E326-C7EDD5EACDF9}"/>
              </a:ext>
            </a:extLst>
          </p:cNvPr>
          <p:cNvSpPr txBox="1"/>
          <p:nvPr/>
        </p:nvSpPr>
        <p:spPr>
          <a:xfrm>
            <a:off x="4829646" y="6228116"/>
            <a:ext cx="308744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Genetic-Discrete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62292"/>
      </p:ext>
    </p:extLst>
  </p:cSld>
  <p:clrMapOvr>
    <a:masterClrMapping/>
  </p:clrMapOvr>
  <p:transition spd="slow" advTm="41415"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Stress Testing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But RL performs well in such environment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D57F7-166F-340B-30D1-4337F08544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" t="2525" r="7325"/>
          <a:stretch/>
        </p:blipFill>
        <p:spPr bwMode="auto">
          <a:xfrm>
            <a:off x="153726" y="1615663"/>
            <a:ext cx="6052484" cy="50282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962FA2-DE71-AB6F-8F43-7D78168C1A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" t="5376" r="7875"/>
          <a:stretch/>
        </p:blipFill>
        <p:spPr bwMode="auto">
          <a:xfrm>
            <a:off x="6249501" y="1838609"/>
            <a:ext cx="5867489" cy="48052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891A8D-A10D-A3A6-BEF3-54A0545C3376}"/>
              </a:ext>
            </a:extLst>
          </p:cNvPr>
          <p:cNvSpPr txBox="1"/>
          <p:nvPr/>
        </p:nvSpPr>
        <p:spPr>
          <a:xfrm>
            <a:off x="7660450" y="2086421"/>
            <a:ext cx="437782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PPO-</a:t>
            </a:r>
            <a:r>
              <a:rPr lang="en-US" altLang="zh-CN" sz="2800" dirty="0" err="1">
                <a:solidFill>
                  <a:schemeClr val="tx1"/>
                </a:solidFill>
              </a:rPr>
              <a:t>MultiDiscrete</a:t>
            </a:r>
            <a:r>
              <a:rPr lang="en-US" altLang="zh-CN" sz="2800" dirty="0">
                <a:solidFill>
                  <a:schemeClr val="tx1"/>
                </a:solidFill>
              </a:rPr>
              <a:t>-GGNN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78592"/>
      </p:ext>
    </p:extLst>
  </p:cSld>
  <p:clrMapOvr>
    <a:masterClrMapping/>
  </p:clrMapOvr>
  <p:transition spd="slow" advTm="41415"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Stress Test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400" b="1" dirty="0">
                <a:solidFill>
                  <a:schemeClr val="tx1"/>
                </a:solidFill>
              </a:rPr>
              <a:t>Findings about algorithms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Random testing does not work.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A fixed solution from the genetic algorithm is not suitable for such non-deterministic environment.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Q-Learning does not converge.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D3QN does not converge.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400" dirty="0">
                <a:solidFill>
                  <a:schemeClr val="accent1"/>
                </a:solidFill>
              </a:rPr>
              <a:t>All PPO algorithms converge.</a:t>
            </a:r>
          </a:p>
          <a:p>
            <a:pPr lvl="1">
              <a:buClr>
                <a:srgbClr val="00A6D6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CPU load is </a:t>
            </a:r>
            <a:r>
              <a:rPr lang="en-US" altLang="zh-CN" sz="2400" dirty="0">
                <a:solidFill>
                  <a:schemeClr val="accent1"/>
                </a:solidFill>
              </a:rPr>
              <a:t>much higher </a:t>
            </a:r>
            <a:r>
              <a:rPr lang="en-US" altLang="zh-CN" sz="2400" dirty="0">
                <a:solidFill>
                  <a:schemeClr val="tx1"/>
                </a:solidFill>
              </a:rPr>
              <a:t>when the algorithm works within </a:t>
            </a:r>
            <a:r>
              <a:rPr lang="en-US" altLang="zh-CN" sz="2400" dirty="0" err="1">
                <a:solidFill>
                  <a:schemeClr val="accent1"/>
                </a:solidFill>
              </a:rPr>
              <a:t>MultiDiscrete</a:t>
            </a:r>
            <a:r>
              <a:rPr lang="en-US" altLang="zh-CN" sz="2400" dirty="0">
                <a:solidFill>
                  <a:schemeClr val="tx1"/>
                </a:solidFill>
              </a:rPr>
              <a:t> (for both genetic and PPO), if command vector length is not too long.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CPU load has </a:t>
            </a:r>
            <a:r>
              <a:rPr lang="en-US" altLang="zh-CN" sz="2400" dirty="0">
                <a:solidFill>
                  <a:schemeClr val="accent1"/>
                </a:solidFill>
              </a:rPr>
              <a:t>smaller variance </a:t>
            </a:r>
            <a:r>
              <a:rPr lang="en-US" altLang="zh-CN" sz="2400" dirty="0">
                <a:solidFill>
                  <a:schemeClr val="tx1"/>
                </a:solidFill>
              </a:rPr>
              <a:t>when the algorithm works within </a:t>
            </a:r>
            <a:r>
              <a:rPr lang="en-US" altLang="zh-CN" sz="2400" dirty="0" err="1">
                <a:solidFill>
                  <a:schemeClr val="accent1"/>
                </a:solidFill>
              </a:rPr>
              <a:t>MultiDiscrete</a:t>
            </a:r>
            <a:r>
              <a:rPr lang="en-US" altLang="zh-CN" sz="2400" dirty="0">
                <a:solidFill>
                  <a:schemeClr val="tx1"/>
                </a:solidFill>
              </a:rPr>
              <a:t> (for both genetic and PPO).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653098"/>
      </p:ext>
    </p:extLst>
  </p:cSld>
  <p:clrMapOvr>
    <a:masterClrMapping/>
  </p:clrMapOvr>
  <p:transition spd="slow" advTm="41415"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Stress Test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b="1" dirty="0">
                <a:solidFill>
                  <a:schemeClr val="tx1"/>
                </a:solidFill>
              </a:rPr>
              <a:t>Findings about neural networks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GGNN brings </a:t>
            </a:r>
            <a:r>
              <a:rPr lang="en-US" altLang="zh-CN" sz="2800" dirty="0">
                <a:solidFill>
                  <a:schemeClr val="accent2"/>
                </a:solidFill>
              </a:rPr>
              <a:t>higher CPU load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GGNN also </a:t>
            </a:r>
            <a:r>
              <a:rPr lang="en-US" altLang="zh-CN" sz="2800" dirty="0">
                <a:solidFill>
                  <a:schemeClr val="accent2"/>
                </a:solidFill>
              </a:rPr>
              <a:t>makes the variance higher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Convergence speed: attentive pooling&gt;feature compression (different from filling grid test)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Triggered CPU load: attentive pooling&gt;feature compression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62226"/>
      </p:ext>
    </p:extLst>
  </p:cSld>
  <p:clrMapOvr>
    <a:masterClrMapping/>
  </p:clrMapOvr>
  <p:transition spd="slow" advTm="41415"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Stress Test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lvl="1" indent="0">
              <a:buClr>
                <a:srgbClr val="00A6D6"/>
              </a:buClr>
              <a:buNone/>
              <a:defRPr/>
            </a:pPr>
            <a:r>
              <a:rPr lang="en-US" altLang="zh-CN" sz="2800" b="1" dirty="0">
                <a:solidFill>
                  <a:schemeClr val="tx1"/>
                </a:solidFill>
              </a:rPr>
              <a:t>Findings about performance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Contrary to the traditional impression, PPO converges </a:t>
            </a:r>
            <a:r>
              <a:rPr lang="en-US" altLang="zh-CN" sz="2800" dirty="0">
                <a:solidFill>
                  <a:schemeClr val="accent1"/>
                </a:solidFill>
              </a:rPr>
              <a:t>much more quickly</a:t>
            </a:r>
            <a:r>
              <a:rPr lang="en-US" altLang="zh-CN" sz="2800" dirty="0">
                <a:solidFill>
                  <a:schemeClr val="tx1"/>
                </a:solidFill>
              </a:rPr>
              <a:t> than the genetic algorithm.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It’s OK to run PPO on the lab PC in stress testing.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135251"/>
      </p:ext>
    </p:extLst>
  </p:cSld>
  <p:clrMapOvr>
    <a:masterClrMapping/>
  </p:clrMapOvr>
  <p:transition spd="slow" advTm="41415"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2032101"/>
            <a:ext cx="8501705" cy="27937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“Filling Grid” Test</a:t>
            </a:r>
          </a:p>
          <a:p>
            <a:r>
              <a:rPr lang="nl-NL" sz="4000" dirty="0"/>
              <a:t>Coverage Testing</a:t>
            </a:r>
          </a:p>
          <a:p>
            <a:r>
              <a:rPr lang="nl-NL" sz="4000" dirty="0"/>
              <a:t>Stress Testing</a:t>
            </a:r>
          </a:p>
          <a:p>
            <a:r>
              <a:rPr lang="nl-NL" sz="4000" dirty="0"/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4245483572"/>
      </p:ext>
    </p:extLst>
  </p:cSld>
  <p:clrMapOvr>
    <a:masterClrMapping/>
  </p:clrMapOvr>
  <p:transition spd="slow" advTm="675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64CEE8-76EC-8A8D-59E7-593C42D8C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9"/>
          <a:stretch/>
        </p:blipFill>
        <p:spPr>
          <a:xfrm>
            <a:off x="6229207" y="522528"/>
            <a:ext cx="5923823" cy="7009660"/>
          </a:xfrm>
          <a:prstGeom prst="rect">
            <a:avLst/>
          </a:prstGeom>
        </p:spPr>
      </p:pic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13985E90-3417-7784-6363-4C78E4C10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5676" y="3084456"/>
            <a:ext cx="2306961" cy="6439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Subsystems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672CD9-C1D9-6E6E-3288-14E0767EFC1F}"/>
              </a:ext>
            </a:extLst>
          </p:cNvPr>
          <p:cNvCxnSpPr/>
          <p:nvPr/>
        </p:nvCxnSpPr>
        <p:spPr>
          <a:xfrm>
            <a:off x="5884856" y="1565219"/>
            <a:ext cx="76781" cy="4634821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463FF51-1A2C-F237-8A5A-A54926736AB4}"/>
              </a:ext>
            </a:extLst>
          </p:cNvPr>
          <p:cNvCxnSpPr>
            <a:cxnSpLocks/>
          </p:cNvCxnSpPr>
          <p:nvPr/>
        </p:nvCxnSpPr>
        <p:spPr>
          <a:xfrm>
            <a:off x="5923246" y="1717619"/>
            <a:ext cx="59214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6839BB1-6997-3E70-9746-741C210240C5}"/>
              </a:ext>
            </a:extLst>
          </p:cNvPr>
          <p:cNvCxnSpPr>
            <a:cxnSpLocks/>
          </p:cNvCxnSpPr>
          <p:nvPr/>
        </p:nvCxnSpPr>
        <p:spPr>
          <a:xfrm>
            <a:off x="5904051" y="2839097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3D93648-F3D8-FC74-40A5-A6AEB49F4390}"/>
              </a:ext>
            </a:extLst>
          </p:cNvPr>
          <p:cNvCxnSpPr>
            <a:cxnSpLocks/>
          </p:cNvCxnSpPr>
          <p:nvPr/>
        </p:nvCxnSpPr>
        <p:spPr>
          <a:xfrm>
            <a:off x="5923246" y="3432409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BE00863-4CD5-5942-8342-4268E56014CD}"/>
              </a:ext>
            </a:extLst>
          </p:cNvPr>
          <p:cNvCxnSpPr>
            <a:cxnSpLocks/>
          </p:cNvCxnSpPr>
          <p:nvPr/>
        </p:nvCxnSpPr>
        <p:spPr>
          <a:xfrm>
            <a:off x="5913938" y="3955921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A1F08C4-2AF3-CD23-EDA2-17AB40353261}"/>
              </a:ext>
            </a:extLst>
          </p:cNvPr>
          <p:cNvCxnSpPr>
            <a:cxnSpLocks/>
          </p:cNvCxnSpPr>
          <p:nvPr/>
        </p:nvCxnSpPr>
        <p:spPr>
          <a:xfrm>
            <a:off x="5961637" y="4547489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7FC0994-623A-3CA7-CE2C-58DEBFCDECB4}"/>
              </a:ext>
            </a:extLst>
          </p:cNvPr>
          <p:cNvCxnSpPr>
            <a:cxnSpLocks/>
          </p:cNvCxnSpPr>
          <p:nvPr/>
        </p:nvCxnSpPr>
        <p:spPr>
          <a:xfrm>
            <a:off x="5961637" y="5673039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0478887-24DC-0291-3E46-59F4F66E0DBD}"/>
              </a:ext>
            </a:extLst>
          </p:cNvPr>
          <p:cNvCxnSpPr>
            <a:cxnSpLocks/>
          </p:cNvCxnSpPr>
          <p:nvPr/>
        </p:nvCxnSpPr>
        <p:spPr>
          <a:xfrm flipV="1">
            <a:off x="5961637" y="6200040"/>
            <a:ext cx="728261" cy="7525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DEF2D37-8205-0A6F-27F6-6E0C1660F02A}"/>
              </a:ext>
            </a:extLst>
          </p:cNvPr>
          <p:cNvCxnSpPr/>
          <p:nvPr/>
        </p:nvCxnSpPr>
        <p:spPr>
          <a:xfrm>
            <a:off x="3880100" y="1807160"/>
            <a:ext cx="76781" cy="4634821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7A68E60-67E6-8164-1054-44AFED68974A}"/>
              </a:ext>
            </a:extLst>
          </p:cNvPr>
          <p:cNvCxnSpPr>
            <a:cxnSpLocks/>
          </p:cNvCxnSpPr>
          <p:nvPr/>
        </p:nvCxnSpPr>
        <p:spPr>
          <a:xfrm>
            <a:off x="3880100" y="1943310"/>
            <a:ext cx="2809798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3C46EAE-0481-9F6D-2391-692A548055E5}"/>
              </a:ext>
            </a:extLst>
          </p:cNvPr>
          <p:cNvCxnSpPr>
            <a:cxnSpLocks/>
          </p:cNvCxnSpPr>
          <p:nvPr/>
        </p:nvCxnSpPr>
        <p:spPr>
          <a:xfrm>
            <a:off x="3880100" y="3064788"/>
            <a:ext cx="2809798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97724CE-23A4-03C8-6AD5-040F4D3F6170}"/>
              </a:ext>
            </a:extLst>
          </p:cNvPr>
          <p:cNvCxnSpPr>
            <a:cxnSpLocks/>
          </p:cNvCxnSpPr>
          <p:nvPr/>
        </p:nvCxnSpPr>
        <p:spPr>
          <a:xfrm>
            <a:off x="3918490" y="3658100"/>
            <a:ext cx="2841210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80BC664-D438-E0B5-17E5-5419404856F4}"/>
              </a:ext>
            </a:extLst>
          </p:cNvPr>
          <p:cNvCxnSpPr>
            <a:cxnSpLocks/>
          </p:cNvCxnSpPr>
          <p:nvPr/>
        </p:nvCxnSpPr>
        <p:spPr>
          <a:xfrm>
            <a:off x="3918490" y="4181612"/>
            <a:ext cx="2771408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93A3F89-D8C6-8DBD-E962-B39D3A0EDBF7}"/>
              </a:ext>
            </a:extLst>
          </p:cNvPr>
          <p:cNvCxnSpPr>
            <a:cxnSpLocks/>
          </p:cNvCxnSpPr>
          <p:nvPr/>
        </p:nvCxnSpPr>
        <p:spPr>
          <a:xfrm>
            <a:off x="3918490" y="4773180"/>
            <a:ext cx="2841210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C8BD815-A4EA-087D-D672-1064EE0FB7B8}"/>
              </a:ext>
            </a:extLst>
          </p:cNvPr>
          <p:cNvCxnSpPr>
            <a:cxnSpLocks/>
          </p:cNvCxnSpPr>
          <p:nvPr/>
        </p:nvCxnSpPr>
        <p:spPr>
          <a:xfrm>
            <a:off x="3956881" y="5898730"/>
            <a:ext cx="2802819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7109EC2-D519-5767-C503-C3774678E7DC}"/>
              </a:ext>
            </a:extLst>
          </p:cNvPr>
          <p:cNvCxnSpPr>
            <a:cxnSpLocks/>
          </p:cNvCxnSpPr>
          <p:nvPr/>
        </p:nvCxnSpPr>
        <p:spPr>
          <a:xfrm flipV="1">
            <a:off x="3956881" y="6425731"/>
            <a:ext cx="2886581" cy="162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Tijdelijke aanduiding voor verticale tekst 10">
            <a:extLst>
              <a:ext uri="{FF2B5EF4-FFF2-40B4-BE49-F238E27FC236}">
                <a16:creationId xmlns:a16="http://schemas.microsoft.com/office/drawing/2014/main" id="{277BE42D-2611-0880-6A0F-A9E16A9720FC}"/>
              </a:ext>
            </a:extLst>
          </p:cNvPr>
          <p:cNvSpPr txBox="1">
            <a:spLocks/>
          </p:cNvSpPr>
          <p:nvPr/>
        </p:nvSpPr>
        <p:spPr>
          <a:xfrm>
            <a:off x="4795371" y="779702"/>
            <a:ext cx="2306961" cy="599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400" dirty="0">
                <a:latin typeface="Arial"/>
                <a:cs typeface="Arial"/>
                <a:sym typeface="Arial"/>
              </a:rPr>
              <a:t>Power Lines </a:t>
            </a:r>
            <a:r>
              <a:rPr lang="en-US" altLang="zh-CN" sz="1800" dirty="0">
                <a:latin typeface="Arial"/>
                <a:cs typeface="Arial"/>
                <a:sym typeface="Arial"/>
              </a:rPr>
              <a:t>(managed by EPS)</a:t>
            </a:r>
            <a:endParaRPr lang="nl-NL" altLang="zh-CN" sz="1400" dirty="0">
              <a:latin typeface="Arial"/>
              <a:cs typeface="Arial"/>
              <a:sym typeface="Arial"/>
            </a:endParaRPr>
          </a:p>
        </p:txBody>
      </p:sp>
      <p:sp>
        <p:nvSpPr>
          <p:cNvPr id="59" name="Tijdelijke aanduiding voor verticale tekst 10">
            <a:extLst>
              <a:ext uri="{FF2B5EF4-FFF2-40B4-BE49-F238E27FC236}">
                <a16:creationId xmlns:a16="http://schemas.microsoft.com/office/drawing/2014/main" id="{0A87C537-E7B3-83B5-5B3E-83F5F86761B5}"/>
              </a:ext>
            </a:extLst>
          </p:cNvPr>
          <p:cNvSpPr txBox="1">
            <a:spLocks/>
          </p:cNvSpPr>
          <p:nvPr/>
        </p:nvSpPr>
        <p:spPr>
          <a:xfrm>
            <a:off x="2663936" y="547318"/>
            <a:ext cx="2717901" cy="166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400" dirty="0">
                <a:latin typeface="Arial"/>
                <a:cs typeface="Arial"/>
                <a:sym typeface="Arial"/>
              </a:rPr>
              <a:t>Message Bus </a:t>
            </a:r>
            <a:r>
              <a:rPr lang="en-US" altLang="zh-CN" sz="1800" dirty="0">
                <a:latin typeface="Arial"/>
                <a:cs typeface="Arial"/>
                <a:sym typeface="Arial"/>
              </a:rPr>
              <a:t>(managed by OBC)</a:t>
            </a:r>
            <a:endParaRPr lang="nl-NL" altLang="zh-CN" sz="1400" dirty="0">
              <a:latin typeface="Arial"/>
              <a:cs typeface="Arial"/>
              <a:sym typeface="Arial"/>
            </a:endParaRPr>
          </a:p>
        </p:txBody>
      </p:sp>
      <p:sp>
        <p:nvSpPr>
          <p:cNvPr id="60" name="Tijdelijke aanduiding voor verticale tekst 10">
            <a:extLst>
              <a:ext uri="{FF2B5EF4-FFF2-40B4-BE49-F238E27FC236}">
                <a16:creationId xmlns:a16="http://schemas.microsoft.com/office/drawing/2014/main" id="{2D30924D-55C3-A39D-0BB6-EDA396ED35F8}"/>
              </a:ext>
            </a:extLst>
          </p:cNvPr>
          <p:cNvSpPr txBox="1">
            <a:spLocks/>
          </p:cNvSpPr>
          <p:nvPr/>
        </p:nvSpPr>
        <p:spPr>
          <a:xfrm>
            <a:off x="57004" y="4522606"/>
            <a:ext cx="3775100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1600" dirty="0">
                <a:latin typeface="Arial"/>
                <a:cs typeface="Arial"/>
                <a:sym typeface="Arial"/>
              </a:rPr>
              <a:t>OBC: On-Board Computer</a:t>
            </a:r>
          </a:p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1600" dirty="0">
                <a:latin typeface="Arial"/>
                <a:cs typeface="Arial"/>
                <a:sym typeface="Arial"/>
              </a:rPr>
              <a:t>EPS: Electrical Power System</a:t>
            </a:r>
          </a:p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1600" dirty="0">
                <a:latin typeface="Arial"/>
                <a:cs typeface="Arial"/>
                <a:sym typeface="Arial"/>
              </a:rPr>
              <a:t>COMMS: Communication System</a:t>
            </a:r>
          </a:p>
        </p:txBody>
      </p:sp>
      <p:sp>
        <p:nvSpPr>
          <p:cNvPr id="61" name="Titel 9">
            <a:extLst>
              <a:ext uri="{FF2B5EF4-FFF2-40B4-BE49-F238E27FC236}">
                <a16:creationId xmlns:a16="http://schemas.microsoft.com/office/drawing/2014/main" id="{7651BBF0-C0C9-8258-6EDC-C80DAC9755BC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3034703018"/>
      </p:ext>
    </p:extLst>
  </p:cSld>
  <p:clrMapOvr>
    <a:masterClrMapping/>
  </p:clrMapOvr>
  <p:transition spd="slow" advTm="5"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2032101"/>
            <a:ext cx="8501705" cy="27937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“Filling Grid” Test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Coverage Testing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Stress Testing</a:t>
            </a:r>
          </a:p>
          <a:p>
            <a:r>
              <a:rPr lang="nl-NL" sz="4000" dirty="0"/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2924692189"/>
      </p:ext>
    </p:extLst>
  </p:cSld>
  <p:clrMapOvr>
    <a:masterClrMapping/>
  </p:clrMapOvr>
  <p:transition spd="slow" advTm="675"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Regression Testing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Train on a software version and test another version.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Use PPO-</a:t>
            </a:r>
            <a:r>
              <a:rPr lang="en-US" altLang="zh-CN" sz="2800" dirty="0" err="1">
                <a:solidFill>
                  <a:schemeClr val="tx1"/>
                </a:solidFill>
              </a:rPr>
              <a:t>MultiDiscrete</a:t>
            </a:r>
            <a:r>
              <a:rPr lang="en-US" altLang="zh-CN" sz="2800" dirty="0">
                <a:solidFill>
                  <a:schemeClr val="tx1"/>
                </a:solidFill>
              </a:rPr>
              <a:t>-GGNN to perform stress testing.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5FE6BB-0A9B-291F-E516-7B40655E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8" y="2281033"/>
            <a:ext cx="12040282" cy="38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4320"/>
      </p:ext>
    </p:extLst>
  </p:cSld>
  <p:clrMapOvr>
    <a:masterClrMapping/>
  </p:clrMapOvr>
  <p:transition spd="slow" advTm="41415"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Regression Testing</a:t>
            </a:r>
            <a:endParaRPr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B22A6B-D696-2680-1578-A3E8B3413F75}"/>
              </a:ext>
            </a:extLst>
          </p:cNvPr>
          <p:cNvSpPr txBox="1"/>
          <p:nvPr/>
        </p:nvSpPr>
        <p:spPr>
          <a:xfrm>
            <a:off x="84538" y="3142570"/>
            <a:ext cx="437782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Genetic-</a:t>
            </a:r>
            <a:r>
              <a:rPr lang="en-US" altLang="zh-CN" sz="2800" dirty="0" err="1">
                <a:solidFill>
                  <a:schemeClr val="tx1"/>
                </a:solidFill>
              </a:rPr>
              <a:t>MultiDiscrete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92A06F-647F-B445-B198-50B9318C3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" t="2608" r="8321"/>
          <a:stretch/>
        </p:blipFill>
        <p:spPr bwMode="auto">
          <a:xfrm>
            <a:off x="4623726" y="858675"/>
            <a:ext cx="7244973" cy="60071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7420950"/>
      </p:ext>
    </p:extLst>
  </p:cSld>
  <p:clrMapOvr>
    <a:masterClrMapping/>
  </p:clrMapOvr>
  <p:transition spd="slow" advTm="41415"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Regression Testing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F6DD3D-8141-D81D-34C2-EFAA58C98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3232" r="6378" b="1351"/>
          <a:stretch/>
        </p:blipFill>
        <p:spPr bwMode="auto">
          <a:xfrm>
            <a:off x="291235" y="1144761"/>
            <a:ext cx="6166939" cy="50482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A986A9-D0DF-B06F-B03C-E831EE1C4E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5413" r="6501"/>
          <a:stretch/>
        </p:blipFill>
        <p:spPr bwMode="auto">
          <a:xfrm>
            <a:off x="6252825" y="1364446"/>
            <a:ext cx="5879639" cy="48285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B22A6B-D696-2680-1578-A3E8B3413F75}"/>
              </a:ext>
            </a:extLst>
          </p:cNvPr>
          <p:cNvSpPr txBox="1"/>
          <p:nvPr/>
        </p:nvSpPr>
        <p:spPr>
          <a:xfrm>
            <a:off x="4269262" y="6175513"/>
            <a:ext cx="437782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PPO-</a:t>
            </a:r>
            <a:r>
              <a:rPr lang="en-US" altLang="zh-CN" sz="2800" dirty="0" err="1">
                <a:solidFill>
                  <a:schemeClr val="tx1"/>
                </a:solidFill>
              </a:rPr>
              <a:t>MultiDiscrete</a:t>
            </a:r>
            <a:r>
              <a:rPr lang="en-US" altLang="zh-CN" sz="2800" dirty="0">
                <a:solidFill>
                  <a:schemeClr val="tx1"/>
                </a:solidFill>
              </a:rPr>
              <a:t>-GGNN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77744"/>
      </p:ext>
    </p:extLst>
  </p:cSld>
  <p:clrMapOvr>
    <a:masterClrMapping/>
  </p:clrMapOvr>
  <p:transition spd="slow" advTm="41415"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 / Regression testing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b="1" dirty="0">
                <a:solidFill>
                  <a:schemeClr val="tx1"/>
                </a:solidFill>
              </a:rPr>
              <a:t>Findings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PPO-</a:t>
            </a:r>
            <a:r>
              <a:rPr lang="en-US" altLang="zh-CN" sz="2800" dirty="0" err="1">
                <a:solidFill>
                  <a:schemeClr val="tx1"/>
                </a:solidFill>
              </a:rPr>
              <a:t>MultiDiscrete</a:t>
            </a:r>
            <a:r>
              <a:rPr lang="en-US" altLang="zh-CN" sz="2800" dirty="0">
                <a:solidFill>
                  <a:schemeClr val="tx1"/>
                </a:solidFill>
              </a:rPr>
              <a:t>-GGNN configuration does work in regression testing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Performance of the trained agent remains the same.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The trained agent and the agent trained from scratch have the same performance in the end.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But </a:t>
            </a:r>
            <a:r>
              <a:rPr lang="en-US" altLang="zh-CN" sz="2800" dirty="0">
                <a:solidFill>
                  <a:schemeClr val="accent1"/>
                </a:solidFill>
              </a:rPr>
              <a:t>the entropy of the trained agent is smaller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Reusing a fixed solution of the genetic algorithm does not have the same effect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67728"/>
      </p:ext>
    </p:extLst>
  </p:cSld>
  <p:clrMapOvr>
    <a:masterClrMapping/>
  </p:clrMapOvr>
  <p:transition spd="slow" advTm="41415"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Experiments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06951957-E7B7-C6F4-9B88-D260F3B89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3" y="1188035"/>
            <a:ext cx="11329811" cy="5169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b="1" dirty="0">
                <a:solidFill>
                  <a:schemeClr val="tx1"/>
                </a:solidFill>
              </a:rPr>
              <a:t>Bugs identified during these experiments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Three bugs and one anomaly.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But I did not define any testing oracles.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Why?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Some faults are too obvious, e.g., crash, missing messages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If the tested software generates unexpected response, my parser cannot parse it.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rgbClr val="92D050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05179"/>
      </p:ext>
    </p:extLst>
  </p:cSld>
  <p:clrMapOvr>
    <a:masterClrMapping/>
  </p:clrMapOvr>
  <p:transition spd="slow" advTm="41415"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Overview</a:t>
            </a:r>
          </a:p>
          <a:p>
            <a:r>
              <a:rPr lang="nl-NL" sz="4000" dirty="0"/>
              <a:t>Background</a:t>
            </a:r>
          </a:p>
          <a:p>
            <a:r>
              <a:rPr lang="nl-NL" sz="4000" dirty="0"/>
              <a:t>Method</a:t>
            </a:r>
          </a:p>
          <a:p>
            <a:r>
              <a:rPr lang="nl-NL" sz="4000" dirty="0"/>
              <a:t>Experiments</a:t>
            </a:r>
          </a:p>
          <a:p>
            <a:r>
              <a:rPr lang="nl-NL" sz="4000" dirty="0"/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565606373"/>
      </p:ext>
    </p:extLst>
  </p:cSld>
  <p:clrMapOvr>
    <a:masterClrMapping/>
  </p:clrMapOvr>
  <p:transition spd="slow" advTm="675"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BB2D164C-8C0E-D07C-3ADF-D986A071F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</a:p>
          <a:p>
            <a:r>
              <a:rPr lang="nl-NL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  <a:p>
            <a:r>
              <a:rPr lang="nl-NL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Method</a:t>
            </a:r>
          </a:p>
          <a:p>
            <a:r>
              <a:rPr lang="nl-NL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Experiments</a:t>
            </a:r>
          </a:p>
          <a:p>
            <a:r>
              <a:rPr lang="nl-NL" sz="4000" dirty="0"/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85196277"/>
      </p:ext>
    </p:extLst>
  </p:cSld>
  <p:clrMapOvr>
    <a:masterClrMapping/>
  </p:clrMapOvr>
  <p:transition spd="slow" advTm="675"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20085"/>
            <a:ext cx="10773502" cy="46567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Brief answer: Yes, RL-based testing performs better </a:t>
            </a:r>
            <a:r>
              <a:rPr lang="en-US" sz="2800" dirty="0">
                <a:solidFill>
                  <a:schemeClr val="accent1"/>
                </a:solidFill>
              </a:rPr>
              <a:t>under following conditions </a:t>
            </a:r>
            <a:r>
              <a:rPr lang="en-US" sz="2800" dirty="0">
                <a:solidFill>
                  <a:schemeClr val="tx1"/>
                </a:solidFill>
              </a:rPr>
              <a:t>compared with the two baselines (part 1):</a:t>
            </a:r>
            <a:endParaRPr lang="nl-NL" altLang="zh-CN" sz="2800" dirty="0">
              <a:solidFill>
                <a:schemeClr val="tx1"/>
              </a:solidFill>
            </a:endParaRPr>
          </a:p>
          <a:p>
            <a:pPr lvl="1"/>
            <a:r>
              <a:rPr lang="nl-NL" altLang="zh-CN" sz="2800" dirty="0"/>
              <a:t>Test in a non-deterministic environment, e.g., CPU load triggered by the same command is quite uncertain</a:t>
            </a:r>
          </a:p>
          <a:p>
            <a:pPr lvl="1"/>
            <a:r>
              <a:rPr lang="nl-NL" altLang="zh-CN" sz="2800" dirty="0"/>
              <a:t>Use the PPO algorithm</a:t>
            </a:r>
          </a:p>
          <a:p>
            <a:pPr lvl="1"/>
            <a:r>
              <a:rPr lang="nl-NL" altLang="zh-CN" sz="2800" dirty="0"/>
              <a:t>Encode code coverage in state, instead of rule-based features</a:t>
            </a:r>
          </a:p>
          <a:p>
            <a:pPr lvl="1"/>
            <a:r>
              <a:rPr lang="nl-NL" altLang="zh-CN" sz="2800" dirty="0"/>
              <a:t>For Multi-Discrete action space, the command vector should not be too long</a:t>
            </a:r>
          </a:p>
          <a:p>
            <a:pPr lvl="1"/>
            <a:r>
              <a:rPr lang="nl-NL" altLang="zh-CN" sz="2800" dirty="0"/>
              <a:t>PPO still has some benefits in Discrete action space</a:t>
            </a:r>
          </a:p>
          <a:p>
            <a:pPr lvl="1"/>
            <a:endParaRPr lang="nl-NL" altLang="zh-CN" sz="2800" dirty="0"/>
          </a:p>
          <a:p>
            <a:pPr lvl="1"/>
            <a:endParaRPr lang="nl-NL" altLang="zh-CN" sz="2800" dirty="0"/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>
            <a:normAutofit/>
          </a:bodyPr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Conclusions &amp; Recommendations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794866"/>
      </p:ext>
    </p:extLst>
  </p:cSld>
  <p:clrMapOvr>
    <a:masterClrMapping/>
  </p:clrMapOvr>
  <p:transition spd="slow" advTm="33"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20085"/>
            <a:ext cx="10773502" cy="46567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Brief answer: Yes, RL-based testing performs better </a:t>
            </a:r>
            <a:r>
              <a:rPr lang="en-US" sz="2800" dirty="0">
                <a:solidFill>
                  <a:schemeClr val="accent1"/>
                </a:solidFill>
              </a:rPr>
              <a:t>under following conditions </a:t>
            </a:r>
            <a:r>
              <a:rPr lang="en-US" sz="2800" dirty="0">
                <a:solidFill>
                  <a:schemeClr val="tx1"/>
                </a:solidFill>
              </a:rPr>
              <a:t>compared with the two baselines (part 2):</a:t>
            </a:r>
            <a:endParaRPr lang="nl-NL" altLang="zh-CN" sz="2800" dirty="0">
              <a:solidFill>
                <a:schemeClr val="tx1"/>
              </a:solidFill>
            </a:endParaRPr>
          </a:p>
          <a:p>
            <a:pPr lvl="1"/>
            <a:r>
              <a:rPr lang="nl-NL" altLang="zh-CN" sz="2800" dirty="0"/>
              <a:t>If you want regression testing, use GGNN with an attentive pooling layer in PPO</a:t>
            </a:r>
          </a:p>
          <a:p>
            <a:pPr lvl="1"/>
            <a:r>
              <a:rPr lang="nl-NL" altLang="zh-CN" sz="2800" dirty="0"/>
              <a:t>Otherwise, 2~3 layers of MLP are enough</a:t>
            </a:r>
          </a:p>
          <a:p>
            <a:pPr lvl="1"/>
            <a:r>
              <a:rPr lang="nl-NL" altLang="zh-CN" sz="2800" dirty="0">
                <a:solidFill>
                  <a:schemeClr val="tx1"/>
                </a:solidFill>
              </a:rPr>
              <a:t>Note</a:t>
            </a:r>
            <a:r>
              <a:rPr lang="nl-NL" altLang="zh-CN" sz="2800" dirty="0"/>
              <a:t>: I cannot explain some phenomenons in the experiments, </a:t>
            </a:r>
            <a:r>
              <a:rPr lang="en-US" altLang="zh-CN" sz="2800" dirty="0"/>
              <a:t>but they do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threaten the validity </a:t>
            </a:r>
            <a:r>
              <a:rPr lang="en-US" altLang="zh-CN" sz="2800" dirty="0"/>
              <a:t>of the main conclusions</a:t>
            </a:r>
            <a:endParaRPr lang="nl-NL" altLang="zh-CN" sz="2800" dirty="0"/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Conclusions &amp; Recommendations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876092"/>
      </p:ext>
    </p:extLst>
  </p:cSld>
  <p:clrMapOvr>
    <a:masterClrMapping/>
  </p:clrMapOvr>
  <p:transition spd="slow" advTm="5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Notice</a:t>
            </a:r>
          </a:p>
        </p:txBody>
      </p:sp>
      <p:sp>
        <p:nvSpPr>
          <p:cNvPr id="8" name="Vertical Text Placeholder 18">
            <a:extLst>
              <a:ext uri="{FF2B5EF4-FFF2-40B4-BE49-F238E27FC236}">
                <a16:creationId xmlns:a16="http://schemas.microsoft.com/office/drawing/2014/main" id="{654E05B4-6B76-8298-1CF6-21B7BD842D3D}"/>
              </a:ext>
            </a:extLst>
          </p:cNvPr>
          <p:cNvSpPr txBox="1">
            <a:spLocks/>
          </p:cNvSpPr>
          <p:nvPr/>
        </p:nvSpPr>
        <p:spPr>
          <a:xfrm>
            <a:off x="731568" y="1799316"/>
            <a:ext cx="10798176" cy="3259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chemeClr val="tx1"/>
                </a:solidFill>
              </a:rPr>
              <a:t>This presentation is </a:t>
            </a:r>
            <a:r>
              <a:rPr lang="en-US" sz="3600" dirty="0">
                <a:solidFill>
                  <a:schemeClr val="accent1"/>
                </a:solidFill>
              </a:rPr>
              <a:t>formular-free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chemeClr val="tx1"/>
                </a:solidFill>
              </a:rPr>
              <a:t>Chapter 4 in the thesis contains derivations.</a:t>
            </a:r>
          </a:p>
        </p:txBody>
      </p:sp>
    </p:spTree>
    <p:extLst>
      <p:ext uri="{BB962C8B-B14F-4D97-AF65-F5344CB8AC3E}">
        <p14:creationId xmlns:p14="http://schemas.microsoft.com/office/powerpoint/2010/main" val="90862988"/>
      </p:ext>
    </p:extLst>
  </p:cSld>
  <p:clrMapOvr>
    <a:masterClrMapping/>
  </p:clrMapOvr>
  <p:transition spd="slow" advTm="5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There are a microcontroller (MCU) and peripherals in each subsystem.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rgbClr val="00B0F0"/>
                </a:solidFill>
              </a:rPr>
              <a:t>Software runs on the MCU </a:t>
            </a:r>
            <a:r>
              <a:rPr lang="en-US" dirty="0">
                <a:solidFill>
                  <a:schemeClr val="tx1"/>
                </a:solidFill>
              </a:rPr>
              <a:t>to control the peripherals.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9FF02125-62A6-A232-9BD7-C785013AE9DB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364289514"/>
      </p:ext>
    </p:extLst>
  </p:cSld>
  <p:clrMapOvr>
    <a:masterClrMapping/>
  </p:clrMapOvr>
  <p:transition spd="slow" advTm="346"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20085"/>
            <a:ext cx="10773502" cy="46567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Recommendations: </a:t>
            </a:r>
          </a:p>
          <a:p>
            <a:pPr lvl="1"/>
            <a:r>
              <a:rPr lang="nl-NL" altLang="zh-CN" sz="2800" dirty="0"/>
              <a:t>Improve sampling efficiency, e.g., model-based RL</a:t>
            </a:r>
          </a:p>
          <a:p>
            <a:pPr lvl="1"/>
            <a:r>
              <a:rPr lang="nl-NL" altLang="zh-CN" sz="2800" dirty="0"/>
              <a:t>Learn a model of the satellite in testing, and use the model in other fields, e.g., fault detection in spacecraft operation</a:t>
            </a:r>
          </a:p>
          <a:p>
            <a:pPr lvl="1"/>
            <a:r>
              <a:rPr lang="nl-NL" altLang="zh-CN" sz="2800" dirty="0"/>
              <a:t>Simulate sensors and actuators in testing</a:t>
            </a:r>
          </a:p>
          <a:p>
            <a:pPr lvl="1"/>
            <a:r>
              <a:rPr lang="nl-NL" altLang="zh-CN" sz="2800" dirty="0"/>
              <a:t>Try more RL-based regression testing. You may need to solve the</a:t>
            </a:r>
            <a:r>
              <a:rPr lang="nl-NL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generalization </a:t>
            </a:r>
            <a:r>
              <a:rPr lang="nl-NL" altLang="zh-CN" sz="2800" dirty="0"/>
              <a:t>challenge of RL via multi-task learning, meta learning, etc.</a:t>
            </a:r>
          </a:p>
          <a:p>
            <a:pPr lvl="1"/>
            <a:endParaRPr lang="nl-NL" altLang="zh-CN" sz="2800" dirty="0"/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Conclusions &amp; Recommendations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78617"/>
      </p:ext>
    </p:extLst>
  </p:cSld>
  <p:clrMapOvr>
    <a:masterClrMapping/>
  </p:clrMapOvr>
  <p:transition spd="slow" advTm="4"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Feel free to drop </a:t>
            </a:r>
            <a:r>
              <a:rPr lang="en-US" dirty="0"/>
              <a:t>me</a:t>
            </a:r>
            <a:r>
              <a:rPr lang="zh-CN" altLang="en-US" dirty="0"/>
              <a:t> </a:t>
            </a:r>
            <a:r>
              <a:rPr lang="nl-NL" dirty="0"/>
              <a:t>a message via</a:t>
            </a:r>
            <a:br>
              <a:rPr lang="nl-NL" dirty="0"/>
            </a:br>
            <a:r>
              <a:rPr lang="nl-NL" dirty="0"/>
              <a:t>zhuohengli@foxmail.com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64CEE8-76EC-8A8D-59E7-593C42D8C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9"/>
          <a:stretch/>
        </p:blipFill>
        <p:spPr>
          <a:xfrm>
            <a:off x="6229207" y="522528"/>
            <a:ext cx="5923823" cy="7009660"/>
          </a:xfrm>
          <a:prstGeom prst="rect">
            <a:avLst/>
          </a:prstGeom>
        </p:spPr>
      </p:pic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13985E90-3417-7784-6363-4C78E4C10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6949" y="2894204"/>
            <a:ext cx="2756617" cy="12093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Take COMMS as an example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672CD9-C1D9-6E6E-3288-14E0767EFC1F}"/>
              </a:ext>
            </a:extLst>
          </p:cNvPr>
          <p:cNvCxnSpPr/>
          <p:nvPr/>
        </p:nvCxnSpPr>
        <p:spPr>
          <a:xfrm>
            <a:off x="5884856" y="1565219"/>
            <a:ext cx="76781" cy="4634821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463FF51-1A2C-F237-8A5A-A54926736AB4}"/>
              </a:ext>
            </a:extLst>
          </p:cNvPr>
          <p:cNvCxnSpPr>
            <a:cxnSpLocks/>
          </p:cNvCxnSpPr>
          <p:nvPr/>
        </p:nvCxnSpPr>
        <p:spPr>
          <a:xfrm>
            <a:off x="5923246" y="1717619"/>
            <a:ext cx="59214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6839BB1-6997-3E70-9746-741C210240C5}"/>
              </a:ext>
            </a:extLst>
          </p:cNvPr>
          <p:cNvCxnSpPr>
            <a:cxnSpLocks/>
          </p:cNvCxnSpPr>
          <p:nvPr/>
        </p:nvCxnSpPr>
        <p:spPr>
          <a:xfrm>
            <a:off x="5904051" y="2839097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3D93648-F3D8-FC74-40A5-A6AEB49F4390}"/>
              </a:ext>
            </a:extLst>
          </p:cNvPr>
          <p:cNvCxnSpPr>
            <a:cxnSpLocks/>
          </p:cNvCxnSpPr>
          <p:nvPr/>
        </p:nvCxnSpPr>
        <p:spPr>
          <a:xfrm>
            <a:off x="5923246" y="3432409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BE00863-4CD5-5942-8342-4268E56014CD}"/>
              </a:ext>
            </a:extLst>
          </p:cNvPr>
          <p:cNvCxnSpPr>
            <a:cxnSpLocks/>
          </p:cNvCxnSpPr>
          <p:nvPr/>
        </p:nvCxnSpPr>
        <p:spPr>
          <a:xfrm>
            <a:off x="5913938" y="3955921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A1F08C4-2AF3-CD23-EDA2-17AB40353261}"/>
              </a:ext>
            </a:extLst>
          </p:cNvPr>
          <p:cNvCxnSpPr>
            <a:cxnSpLocks/>
          </p:cNvCxnSpPr>
          <p:nvPr/>
        </p:nvCxnSpPr>
        <p:spPr>
          <a:xfrm>
            <a:off x="5961637" y="4547489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7FC0994-623A-3CA7-CE2C-58DEBFCDECB4}"/>
              </a:ext>
            </a:extLst>
          </p:cNvPr>
          <p:cNvCxnSpPr>
            <a:cxnSpLocks/>
          </p:cNvCxnSpPr>
          <p:nvPr/>
        </p:nvCxnSpPr>
        <p:spPr>
          <a:xfrm>
            <a:off x="5961637" y="5673039"/>
            <a:ext cx="63053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0478887-24DC-0291-3E46-59F4F66E0DBD}"/>
              </a:ext>
            </a:extLst>
          </p:cNvPr>
          <p:cNvCxnSpPr>
            <a:cxnSpLocks/>
          </p:cNvCxnSpPr>
          <p:nvPr/>
        </p:nvCxnSpPr>
        <p:spPr>
          <a:xfrm flipV="1">
            <a:off x="5961637" y="6200040"/>
            <a:ext cx="728261" cy="7525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DEF2D37-8205-0A6F-27F6-6E0C1660F02A}"/>
              </a:ext>
            </a:extLst>
          </p:cNvPr>
          <p:cNvCxnSpPr/>
          <p:nvPr/>
        </p:nvCxnSpPr>
        <p:spPr>
          <a:xfrm>
            <a:off x="3880100" y="1807160"/>
            <a:ext cx="76781" cy="4634821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7A68E60-67E6-8164-1054-44AFED68974A}"/>
              </a:ext>
            </a:extLst>
          </p:cNvPr>
          <p:cNvCxnSpPr>
            <a:cxnSpLocks/>
          </p:cNvCxnSpPr>
          <p:nvPr/>
        </p:nvCxnSpPr>
        <p:spPr>
          <a:xfrm>
            <a:off x="3880100" y="1943310"/>
            <a:ext cx="2809798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3C46EAE-0481-9F6D-2391-692A548055E5}"/>
              </a:ext>
            </a:extLst>
          </p:cNvPr>
          <p:cNvCxnSpPr>
            <a:cxnSpLocks/>
          </p:cNvCxnSpPr>
          <p:nvPr/>
        </p:nvCxnSpPr>
        <p:spPr>
          <a:xfrm>
            <a:off x="3880100" y="3064788"/>
            <a:ext cx="2809798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97724CE-23A4-03C8-6AD5-040F4D3F6170}"/>
              </a:ext>
            </a:extLst>
          </p:cNvPr>
          <p:cNvCxnSpPr>
            <a:cxnSpLocks/>
          </p:cNvCxnSpPr>
          <p:nvPr/>
        </p:nvCxnSpPr>
        <p:spPr>
          <a:xfrm>
            <a:off x="3918490" y="3658100"/>
            <a:ext cx="2841210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80BC664-D438-E0B5-17E5-5419404856F4}"/>
              </a:ext>
            </a:extLst>
          </p:cNvPr>
          <p:cNvCxnSpPr>
            <a:cxnSpLocks/>
          </p:cNvCxnSpPr>
          <p:nvPr/>
        </p:nvCxnSpPr>
        <p:spPr>
          <a:xfrm>
            <a:off x="3918490" y="4181612"/>
            <a:ext cx="2771408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93A3F89-D8C6-8DBD-E962-B39D3A0EDBF7}"/>
              </a:ext>
            </a:extLst>
          </p:cNvPr>
          <p:cNvCxnSpPr>
            <a:cxnSpLocks/>
          </p:cNvCxnSpPr>
          <p:nvPr/>
        </p:nvCxnSpPr>
        <p:spPr>
          <a:xfrm>
            <a:off x="3918490" y="4773180"/>
            <a:ext cx="2841210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C8BD815-A4EA-087D-D672-1064EE0FB7B8}"/>
              </a:ext>
            </a:extLst>
          </p:cNvPr>
          <p:cNvCxnSpPr>
            <a:cxnSpLocks/>
          </p:cNvCxnSpPr>
          <p:nvPr/>
        </p:nvCxnSpPr>
        <p:spPr>
          <a:xfrm>
            <a:off x="3956881" y="5898730"/>
            <a:ext cx="2802819" cy="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7109EC2-D519-5767-C503-C3774678E7DC}"/>
              </a:ext>
            </a:extLst>
          </p:cNvPr>
          <p:cNvCxnSpPr>
            <a:cxnSpLocks/>
          </p:cNvCxnSpPr>
          <p:nvPr/>
        </p:nvCxnSpPr>
        <p:spPr>
          <a:xfrm flipV="1">
            <a:off x="3956881" y="6425731"/>
            <a:ext cx="2886581" cy="16250"/>
          </a:xfrm>
          <a:prstGeom prst="line">
            <a:avLst/>
          </a:prstGeom>
          <a:noFill/>
          <a:ln w="381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Tijdelijke aanduiding voor verticale tekst 10">
            <a:extLst>
              <a:ext uri="{FF2B5EF4-FFF2-40B4-BE49-F238E27FC236}">
                <a16:creationId xmlns:a16="http://schemas.microsoft.com/office/drawing/2014/main" id="{277BE42D-2611-0880-6A0F-A9E16A9720FC}"/>
              </a:ext>
            </a:extLst>
          </p:cNvPr>
          <p:cNvSpPr txBox="1">
            <a:spLocks/>
          </p:cNvSpPr>
          <p:nvPr/>
        </p:nvSpPr>
        <p:spPr>
          <a:xfrm>
            <a:off x="4795371" y="779702"/>
            <a:ext cx="2306961" cy="599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400" dirty="0">
                <a:latin typeface="Arial"/>
                <a:cs typeface="Arial"/>
                <a:sym typeface="Arial"/>
              </a:rPr>
              <a:t>Power Lines </a:t>
            </a:r>
            <a:r>
              <a:rPr lang="en-US" altLang="zh-CN" sz="1800" dirty="0">
                <a:latin typeface="Arial"/>
                <a:cs typeface="Arial"/>
                <a:sym typeface="Arial"/>
              </a:rPr>
              <a:t>(managed by EPS)</a:t>
            </a:r>
            <a:endParaRPr lang="nl-NL" altLang="zh-CN" sz="1400" dirty="0">
              <a:latin typeface="Arial"/>
              <a:cs typeface="Arial"/>
              <a:sym typeface="Arial"/>
            </a:endParaRPr>
          </a:p>
        </p:txBody>
      </p:sp>
      <p:sp>
        <p:nvSpPr>
          <p:cNvPr id="59" name="Tijdelijke aanduiding voor verticale tekst 10">
            <a:extLst>
              <a:ext uri="{FF2B5EF4-FFF2-40B4-BE49-F238E27FC236}">
                <a16:creationId xmlns:a16="http://schemas.microsoft.com/office/drawing/2014/main" id="{0A87C537-E7B3-83B5-5B3E-83F5F86761B5}"/>
              </a:ext>
            </a:extLst>
          </p:cNvPr>
          <p:cNvSpPr txBox="1">
            <a:spLocks/>
          </p:cNvSpPr>
          <p:nvPr/>
        </p:nvSpPr>
        <p:spPr>
          <a:xfrm>
            <a:off x="2663936" y="547318"/>
            <a:ext cx="2717901" cy="166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400" dirty="0">
                <a:latin typeface="Arial"/>
                <a:cs typeface="Arial"/>
                <a:sym typeface="Arial"/>
              </a:rPr>
              <a:t>Message Bus </a:t>
            </a:r>
            <a:r>
              <a:rPr lang="en-US" altLang="zh-CN" sz="1800" dirty="0">
                <a:latin typeface="Arial"/>
                <a:cs typeface="Arial"/>
                <a:sym typeface="Arial"/>
              </a:rPr>
              <a:t>(managed by OBC)</a:t>
            </a:r>
            <a:endParaRPr lang="nl-NL" altLang="zh-CN" sz="1400" dirty="0">
              <a:latin typeface="Arial"/>
              <a:cs typeface="Arial"/>
              <a:sym typeface="Arial"/>
            </a:endParaRPr>
          </a:p>
        </p:txBody>
      </p:sp>
      <p:sp>
        <p:nvSpPr>
          <p:cNvPr id="60" name="Tijdelijke aanduiding voor verticale tekst 10">
            <a:extLst>
              <a:ext uri="{FF2B5EF4-FFF2-40B4-BE49-F238E27FC236}">
                <a16:creationId xmlns:a16="http://schemas.microsoft.com/office/drawing/2014/main" id="{2D30924D-55C3-A39D-0BB6-EDA396ED35F8}"/>
              </a:ext>
            </a:extLst>
          </p:cNvPr>
          <p:cNvSpPr txBox="1">
            <a:spLocks/>
          </p:cNvSpPr>
          <p:nvPr/>
        </p:nvSpPr>
        <p:spPr>
          <a:xfrm>
            <a:off x="57004" y="4522606"/>
            <a:ext cx="3775100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1600" dirty="0">
                <a:latin typeface="Arial"/>
                <a:cs typeface="Arial"/>
                <a:sym typeface="Arial"/>
              </a:rPr>
              <a:t>OBC: On-Board Computer</a:t>
            </a:r>
          </a:p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1600" dirty="0">
                <a:latin typeface="Arial"/>
                <a:cs typeface="Arial"/>
                <a:sym typeface="Arial"/>
              </a:rPr>
              <a:t>EPS: Electrical Power System</a:t>
            </a:r>
          </a:p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1600" dirty="0">
                <a:latin typeface="Arial"/>
                <a:cs typeface="Arial"/>
                <a:sym typeface="Arial"/>
              </a:rPr>
              <a:t>COMMS: Communication System</a:t>
            </a:r>
          </a:p>
        </p:txBody>
      </p:sp>
      <p:sp>
        <p:nvSpPr>
          <p:cNvPr id="61" name="Titel 9">
            <a:extLst>
              <a:ext uri="{FF2B5EF4-FFF2-40B4-BE49-F238E27FC236}">
                <a16:creationId xmlns:a16="http://schemas.microsoft.com/office/drawing/2014/main" id="{7651BBF0-C0C9-8258-6EDC-C80DAC9755BC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204455858"/>
      </p:ext>
    </p:extLst>
  </p:cSld>
  <p:clrMapOvr>
    <a:masterClrMapping/>
  </p:clrMapOvr>
  <p:transition spd="slow" advTm="23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erticale tekst 10">
            <a:extLst>
              <a:ext uri="{FF2B5EF4-FFF2-40B4-BE49-F238E27FC236}">
                <a16:creationId xmlns:a16="http://schemas.microsoft.com/office/drawing/2014/main" id="{11AC35AA-0432-D615-0F4A-9D56A26F86C7}"/>
              </a:ext>
            </a:extLst>
          </p:cNvPr>
          <p:cNvSpPr txBox="1">
            <a:spLocks/>
          </p:cNvSpPr>
          <p:nvPr/>
        </p:nvSpPr>
        <p:spPr>
          <a:xfrm>
            <a:off x="2487241" y="2766176"/>
            <a:ext cx="2866536" cy="14757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Microcontroller </a:t>
            </a:r>
          </a:p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Transceiver</a:t>
            </a:r>
          </a:p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Receiver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10" name="Tijdelijke aanduiding voor verticale tekst 10">
            <a:extLst>
              <a:ext uri="{FF2B5EF4-FFF2-40B4-BE49-F238E27FC236}">
                <a16:creationId xmlns:a16="http://schemas.microsoft.com/office/drawing/2014/main" id="{03B74EC9-65C9-838A-DFD7-40188346DB66}"/>
              </a:ext>
            </a:extLst>
          </p:cNvPr>
          <p:cNvSpPr txBox="1">
            <a:spLocks/>
          </p:cNvSpPr>
          <p:nvPr/>
        </p:nvSpPr>
        <p:spPr>
          <a:xfrm>
            <a:off x="5824934" y="2766176"/>
            <a:ext cx="3450533" cy="14757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Power amplifier</a:t>
            </a:r>
          </a:p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Low noise amplifier 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62B90C5-A963-166C-0640-EAB014252B7B}"/>
              </a:ext>
            </a:extLst>
          </p:cNvPr>
          <p:cNvCxnSpPr>
            <a:cxnSpLocks/>
          </p:cNvCxnSpPr>
          <p:nvPr/>
        </p:nvCxnSpPr>
        <p:spPr>
          <a:xfrm>
            <a:off x="5353777" y="3143106"/>
            <a:ext cx="4711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38E4CD3-143C-8801-10FE-D39861C2DB89}"/>
              </a:ext>
            </a:extLst>
          </p:cNvPr>
          <p:cNvCxnSpPr>
            <a:cxnSpLocks/>
          </p:cNvCxnSpPr>
          <p:nvPr/>
        </p:nvCxnSpPr>
        <p:spPr>
          <a:xfrm flipH="1">
            <a:off x="5353776" y="3896963"/>
            <a:ext cx="4711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A51AFB4-792F-49A8-966B-42959EF54F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275467" y="2997686"/>
            <a:ext cx="4711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jdelijke aanduiding voor verticale tekst 10">
            <a:extLst>
              <a:ext uri="{FF2B5EF4-FFF2-40B4-BE49-F238E27FC236}">
                <a16:creationId xmlns:a16="http://schemas.microsoft.com/office/drawing/2014/main" id="{0B20C40A-A421-F762-AD1B-848594BE4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6624" y="2491335"/>
            <a:ext cx="2181318" cy="10127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Downlink antenna</a:t>
            </a:r>
            <a:endParaRPr kumimoji="0" lang="nl-NL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Tijdelijke aanduiding voor verticale tekst 10">
            <a:extLst>
              <a:ext uri="{FF2B5EF4-FFF2-40B4-BE49-F238E27FC236}">
                <a16:creationId xmlns:a16="http://schemas.microsoft.com/office/drawing/2014/main" id="{B3853AB9-6242-0E42-A0A1-93140DE39E42}"/>
              </a:ext>
            </a:extLst>
          </p:cNvPr>
          <p:cNvSpPr txBox="1">
            <a:spLocks/>
          </p:cNvSpPr>
          <p:nvPr/>
        </p:nvSpPr>
        <p:spPr>
          <a:xfrm>
            <a:off x="9746624" y="3488045"/>
            <a:ext cx="2181318" cy="101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Uplink antenna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D6040FA-7825-C0E2-0346-E9F019FCCD0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9275467" y="3994396"/>
            <a:ext cx="4711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4EF17D5-86F7-A34A-F984-567329B7B830}"/>
              </a:ext>
            </a:extLst>
          </p:cNvPr>
          <p:cNvCxnSpPr>
            <a:stCxn id="5" idx="1"/>
          </p:cNvCxnSpPr>
          <p:nvPr/>
        </p:nvCxnSpPr>
        <p:spPr>
          <a:xfrm flipH="1">
            <a:off x="1912562" y="3504037"/>
            <a:ext cx="5746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jdelijke aanduiding voor verticale tekst 10">
            <a:extLst>
              <a:ext uri="{FF2B5EF4-FFF2-40B4-BE49-F238E27FC236}">
                <a16:creationId xmlns:a16="http://schemas.microsoft.com/office/drawing/2014/main" id="{CA46CA07-FC2B-51E7-6AD6-A1B17D401A21}"/>
              </a:ext>
            </a:extLst>
          </p:cNvPr>
          <p:cNvSpPr txBox="1">
            <a:spLocks/>
          </p:cNvSpPr>
          <p:nvPr/>
        </p:nvSpPr>
        <p:spPr>
          <a:xfrm>
            <a:off x="221007" y="2676455"/>
            <a:ext cx="1691555" cy="1655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Satellite Bus (UART)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29" name="Tijdelijke aanduiding voor verticale tekst 10">
            <a:extLst>
              <a:ext uri="{FF2B5EF4-FFF2-40B4-BE49-F238E27FC236}">
                <a16:creationId xmlns:a16="http://schemas.microsoft.com/office/drawing/2014/main" id="{F9E2E7D9-020E-8C98-8ECE-7D4EF3738083}"/>
              </a:ext>
            </a:extLst>
          </p:cNvPr>
          <p:cNvSpPr txBox="1">
            <a:spLocks/>
          </p:cNvSpPr>
          <p:nvPr/>
        </p:nvSpPr>
        <p:spPr>
          <a:xfrm>
            <a:off x="2769938" y="4241898"/>
            <a:ext cx="2301141" cy="7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Main Board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30" name="Tijdelijke aanduiding voor verticale tekst 10">
            <a:extLst>
              <a:ext uri="{FF2B5EF4-FFF2-40B4-BE49-F238E27FC236}">
                <a16:creationId xmlns:a16="http://schemas.microsoft.com/office/drawing/2014/main" id="{8176D2A7-A7F5-62FF-407E-6896A07F1700}"/>
              </a:ext>
            </a:extLst>
          </p:cNvPr>
          <p:cNvSpPr txBox="1">
            <a:spLocks/>
          </p:cNvSpPr>
          <p:nvPr/>
        </p:nvSpPr>
        <p:spPr>
          <a:xfrm>
            <a:off x="6061101" y="4241898"/>
            <a:ext cx="2978198" cy="758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Daughter Board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31" name="Tijdelijke aanduiding voor verticale tekst 10">
            <a:extLst>
              <a:ext uri="{FF2B5EF4-FFF2-40B4-BE49-F238E27FC236}">
                <a16:creationId xmlns:a16="http://schemas.microsoft.com/office/drawing/2014/main" id="{CE81B7D1-7E9F-1E53-DE65-E2945848FA5A}"/>
              </a:ext>
            </a:extLst>
          </p:cNvPr>
          <p:cNvSpPr txBox="1">
            <a:spLocks/>
          </p:cNvSpPr>
          <p:nvPr/>
        </p:nvSpPr>
        <p:spPr>
          <a:xfrm>
            <a:off x="2985166" y="1093994"/>
            <a:ext cx="5890097" cy="737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Communication system (COMMS)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32" name="Titel 9">
            <a:extLst>
              <a:ext uri="{FF2B5EF4-FFF2-40B4-BE49-F238E27FC236}">
                <a16:creationId xmlns:a16="http://schemas.microsoft.com/office/drawing/2014/main" id="{03AF1193-C6F4-4D8E-FD78-D48D772F0D6F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685906587"/>
      </p:ext>
    </p:extLst>
  </p:cSld>
  <p:clrMapOvr>
    <a:masterClrMapping/>
  </p:clrMapOvr>
  <p:transition spd="slow" advTm="12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verticale tekst 10">
            <a:extLst>
              <a:ext uri="{FF2B5EF4-FFF2-40B4-BE49-F238E27FC236}">
                <a16:creationId xmlns:a16="http://schemas.microsoft.com/office/drawing/2014/main" id="{CE81B7D1-7E9F-1E53-DE65-E2945848FA5A}"/>
              </a:ext>
            </a:extLst>
          </p:cNvPr>
          <p:cNvSpPr txBox="1">
            <a:spLocks/>
          </p:cNvSpPr>
          <p:nvPr/>
        </p:nvSpPr>
        <p:spPr>
          <a:xfrm>
            <a:off x="3149202" y="1029705"/>
            <a:ext cx="5059458" cy="737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COMMS Main Board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2B76FC-CC10-5639-359B-E690AA71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64" y="2110744"/>
            <a:ext cx="5896894" cy="32849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3923B1-CF8C-C388-B4B5-70B55E3F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580" y="2110744"/>
            <a:ext cx="4199930" cy="360719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D7C24B-20C6-2CAB-A7EE-A3EE0166AD72}"/>
              </a:ext>
            </a:extLst>
          </p:cNvPr>
          <p:cNvSpPr txBox="1"/>
          <p:nvPr/>
        </p:nvSpPr>
        <p:spPr>
          <a:xfrm>
            <a:off x="2589637" y="6355339"/>
            <a:ext cx="9730333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Broekhuizen</a:t>
            </a:r>
            <a:r>
              <a:rPr lang="en-GB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H., Speretta, S., </a:t>
            </a:r>
            <a:r>
              <a:rPr lang="en-GB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Uludag</a:t>
            </a:r>
            <a:r>
              <a:rPr lang="en-GB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S., van den Bos, M., </a:t>
            </a:r>
            <a:r>
              <a:rPr lang="en-GB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Haenen</a:t>
            </a:r>
            <a:r>
              <a:rPr lang="en-GB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GB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Menicucci</a:t>
            </a:r>
            <a:r>
              <a:rPr lang="en-GB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Gill, E. (2020). Miniaturized Radio </a:t>
            </a:r>
            <a:r>
              <a:rPr lang="en-GB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Tranceiver</a:t>
            </a:r>
            <a:r>
              <a:rPr lang="en-GB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en-GB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PocketQubes</a:t>
            </a:r>
            <a:r>
              <a:rPr lang="en-GB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Exceeding Performance of CubeSat Solutions.</a:t>
            </a:r>
            <a:endParaRPr lang="zh-CN" altLang="en-US" sz="1600" dirty="0"/>
          </a:p>
        </p:txBody>
      </p:sp>
      <p:sp>
        <p:nvSpPr>
          <p:cNvPr id="16" name="Tijdelijke aanduiding voor verticale tekst 10">
            <a:extLst>
              <a:ext uri="{FF2B5EF4-FFF2-40B4-BE49-F238E27FC236}">
                <a16:creationId xmlns:a16="http://schemas.microsoft.com/office/drawing/2014/main" id="{E686F75A-A495-8477-49E3-BA4D5C76688E}"/>
              </a:ext>
            </a:extLst>
          </p:cNvPr>
          <p:cNvSpPr txBox="1">
            <a:spLocks/>
          </p:cNvSpPr>
          <p:nvPr/>
        </p:nvSpPr>
        <p:spPr>
          <a:xfrm>
            <a:off x="1498300" y="4712771"/>
            <a:ext cx="2158611" cy="408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algn="l">
              <a:buClr>
                <a:srgbClr val="00A6D6"/>
              </a:buClr>
              <a:buSzPct val="100000"/>
              <a:defRPr/>
            </a:pPr>
            <a:r>
              <a:rPr lang="en-US" altLang="zh-CN" sz="1600" dirty="0">
                <a:latin typeface="Arial"/>
                <a:cs typeface="Arial"/>
                <a:sym typeface="Arial"/>
              </a:rPr>
              <a:t>MSP432(ARM M4F)</a:t>
            </a:r>
            <a:endParaRPr lang="nl-NL" altLang="zh-CN" sz="1200" dirty="0">
              <a:latin typeface="Arial"/>
              <a:cs typeface="Arial"/>
              <a:sym typeface="Arial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4D8F1E-7295-CAAC-97EA-0B70E4CB5240}"/>
              </a:ext>
            </a:extLst>
          </p:cNvPr>
          <p:cNvSpPr txBox="1"/>
          <p:nvPr/>
        </p:nvSpPr>
        <p:spPr>
          <a:xfrm>
            <a:off x="4195073" y="3914343"/>
            <a:ext cx="1256426" cy="40010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Watchdog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6C573DE6-BD98-195D-6AA0-1EDA21C3D941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754611324"/>
      </p:ext>
    </p:extLst>
  </p:cSld>
  <p:clrMapOvr>
    <a:masterClrMapping/>
  </p:clrMapOvr>
  <p:transition spd="slow" advTm="26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accent1"/>
                </a:solidFill>
              </a:rPr>
              <a:t>Only</a:t>
            </a:r>
            <a:r>
              <a:rPr lang="en-US" dirty="0">
                <a:solidFill>
                  <a:schemeClr val="tx1"/>
                </a:solidFill>
              </a:rPr>
              <a:t> the onboard computer (OBC) can send </a:t>
            </a:r>
            <a:r>
              <a:rPr lang="en-US" dirty="0">
                <a:solidFill>
                  <a:schemeClr val="accent1"/>
                </a:solidFill>
              </a:rPr>
              <a:t>commands</a:t>
            </a:r>
            <a:r>
              <a:rPr lang="en-US" dirty="0">
                <a:solidFill>
                  <a:schemeClr val="tx1"/>
                </a:solidFill>
              </a:rPr>
              <a:t> to subsystems.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2B1CE9AB-A3CD-55E7-48BB-5FFCE4A861B4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3920517348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2708299" y="3428999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7195374" y="3430223"/>
            <a:ext cx="2402337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D1BC5EA7-B207-4E9C-2829-6E97D4C67580}"/>
              </a:ext>
            </a:extLst>
          </p:cNvPr>
          <p:cNvSpPr/>
          <p:nvPr/>
        </p:nvSpPr>
        <p:spPr>
          <a:xfrm>
            <a:off x="3294632" y="1541833"/>
            <a:ext cx="2931664" cy="1435313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1352C7-1F71-4876-4E97-153E451A3F30}"/>
              </a:ext>
            </a:extLst>
          </p:cNvPr>
          <p:cNvSpPr txBox="1"/>
          <p:nvPr/>
        </p:nvSpPr>
        <p:spPr>
          <a:xfrm>
            <a:off x="3357453" y="1690103"/>
            <a:ext cx="2738547" cy="1138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How are you?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(command to housekeeping service)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itel 9">
            <a:extLst>
              <a:ext uri="{FF2B5EF4-FFF2-40B4-BE49-F238E27FC236}">
                <a16:creationId xmlns:a16="http://schemas.microsoft.com/office/drawing/2014/main" id="{8592D8F1-8374-E882-0773-1300BAF03686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121703163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2708299" y="3428999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7195374" y="3430223"/>
            <a:ext cx="2402337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D1BC5EA7-B207-4E9C-2829-6E97D4C67580}"/>
              </a:ext>
            </a:extLst>
          </p:cNvPr>
          <p:cNvSpPr/>
          <p:nvPr/>
        </p:nvSpPr>
        <p:spPr>
          <a:xfrm flipH="1">
            <a:off x="5625418" y="1466149"/>
            <a:ext cx="3413880" cy="1548133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1352C7-1F71-4876-4E97-153E451A3F30}"/>
              </a:ext>
            </a:extLst>
          </p:cNvPr>
          <p:cNvSpPr txBox="1"/>
          <p:nvPr/>
        </p:nvSpPr>
        <p:spPr>
          <a:xfrm>
            <a:off x="5625418" y="1624663"/>
            <a:ext cx="3413880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My bit rate is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1200 bps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(Reply of housekeeping service)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94D039B1-CB83-AD5F-D635-10ADE3CCC75C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01224629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2708299" y="3428999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7195374" y="3430223"/>
            <a:ext cx="2402337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D1BC5EA7-B207-4E9C-2829-6E97D4C67580}"/>
              </a:ext>
            </a:extLst>
          </p:cNvPr>
          <p:cNvSpPr/>
          <p:nvPr/>
        </p:nvSpPr>
        <p:spPr>
          <a:xfrm>
            <a:off x="2952605" y="1541833"/>
            <a:ext cx="2992161" cy="1435313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1352C7-1F71-4876-4E97-153E451A3F30}"/>
              </a:ext>
            </a:extLst>
          </p:cNvPr>
          <p:cNvSpPr txBox="1"/>
          <p:nvPr/>
        </p:nvSpPr>
        <p:spPr>
          <a:xfrm>
            <a:off x="2952605" y="1643937"/>
            <a:ext cx="299216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Set the rate to 9600 bps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(Command of radio service)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D7C1E820-A0B5-6F27-D1AA-BF3E708B2BA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41700417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2708299" y="3428999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7195374" y="3430223"/>
            <a:ext cx="2402337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D1BC5EA7-B207-4E9C-2829-6E97D4C67580}"/>
              </a:ext>
            </a:extLst>
          </p:cNvPr>
          <p:cNvSpPr/>
          <p:nvPr/>
        </p:nvSpPr>
        <p:spPr>
          <a:xfrm flipH="1">
            <a:off x="5625418" y="1466149"/>
            <a:ext cx="3413880" cy="1548133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1352C7-1F71-4876-4E97-153E451A3F30}"/>
              </a:ext>
            </a:extLst>
          </p:cNvPr>
          <p:cNvSpPr txBox="1"/>
          <p:nvPr/>
        </p:nvSpPr>
        <p:spPr>
          <a:xfrm>
            <a:off x="5625418" y="1624663"/>
            <a:ext cx="3413880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Yes, I have done that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(Reply of radio service)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6C7B5E72-BFE1-B997-35C8-78A6A0BE21C1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3308147031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COMMS receives telecommands from the ground station, </a:t>
            </a:r>
            <a:r>
              <a:rPr lang="en-US" dirty="0">
                <a:solidFill>
                  <a:schemeClr val="accent1"/>
                </a:solidFill>
              </a:rPr>
              <a:t>put the telecommands in a buffer</a:t>
            </a:r>
            <a:r>
              <a:rPr lang="en-US" dirty="0">
                <a:solidFill>
                  <a:schemeClr val="tx1"/>
                </a:solidFill>
              </a:rPr>
              <a:t>, and wait for </a:t>
            </a:r>
            <a:r>
              <a:rPr lang="en-US" dirty="0">
                <a:solidFill>
                  <a:schemeClr val="accent1"/>
                </a:solidFill>
              </a:rPr>
              <a:t>OBC to fetch these telecommands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168362A1-C9F1-259C-30B0-09A1BC19EE93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4207936876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Notice</a:t>
            </a:r>
          </a:p>
        </p:txBody>
      </p:sp>
      <p:sp>
        <p:nvSpPr>
          <p:cNvPr id="8" name="Vertical Text Placeholder 18">
            <a:extLst>
              <a:ext uri="{FF2B5EF4-FFF2-40B4-BE49-F238E27FC236}">
                <a16:creationId xmlns:a16="http://schemas.microsoft.com/office/drawing/2014/main" id="{654E05B4-6B76-8298-1CF6-21B7BD842D3D}"/>
              </a:ext>
            </a:extLst>
          </p:cNvPr>
          <p:cNvSpPr txBox="1">
            <a:spLocks/>
          </p:cNvSpPr>
          <p:nvPr/>
        </p:nvSpPr>
        <p:spPr>
          <a:xfrm>
            <a:off x="731568" y="1799316"/>
            <a:ext cx="10798176" cy="3259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chemeClr val="tx1"/>
                </a:solidFill>
              </a:rPr>
              <a:t>Sorry…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chemeClr val="tx1"/>
                </a:solidFill>
              </a:rPr>
              <a:t>200+ slides, but I only discuss a small part of it today.</a:t>
            </a:r>
          </a:p>
        </p:txBody>
      </p:sp>
    </p:spTree>
    <p:extLst>
      <p:ext uri="{BB962C8B-B14F-4D97-AF65-F5344CB8AC3E}">
        <p14:creationId xmlns:p14="http://schemas.microsoft.com/office/powerpoint/2010/main" val="1444581717"/>
      </p:ext>
    </p:extLst>
  </p:cSld>
  <p:clrMapOvr>
    <a:masterClrMapping/>
  </p:clrMapOvr>
  <p:transition spd="slow" advTm="5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1382070" y="3430223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4534771" y="3452908"/>
            <a:ext cx="1873009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SISPACE Group on Twitter: &quot;Nothing better than a cold foggy day without  distraction to install another one of our robust UHF/VHF Ground Stations on  top of the highest building in town to">
            <a:extLst>
              <a:ext uri="{FF2B5EF4-FFF2-40B4-BE49-F238E27FC236}">
                <a16:creationId xmlns:a16="http://schemas.microsoft.com/office/drawing/2014/main" id="{9F1E4AFC-2613-7110-FEB5-D40355F6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7147" y="2322257"/>
            <a:ext cx="2632245" cy="350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2DF4B78-55A7-A874-E932-DB57ADE06CD1}"/>
              </a:ext>
            </a:extLst>
          </p:cNvPr>
          <p:cNvCxnSpPr>
            <a:cxnSpLocks/>
          </p:cNvCxnSpPr>
          <p:nvPr/>
        </p:nvCxnSpPr>
        <p:spPr>
          <a:xfrm flipH="1">
            <a:off x="6407780" y="3699481"/>
            <a:ext cx="1989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015C38C-AAD7-174C-7A23-70E4018EA320}"/>
              </a:ext>
            </a:extLst>
          </p:cNvPr>
          <p:cNvSpPr txBox="1"/>
          <p:nvPr/>
        </p:nvSpPr>
        <p:spPr>
          <a:xfrm>
            <a:off x="6490959" y="3230169"/>
            <a:ext cx="187300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Telecommand</a:t>
            </a:r>
          </a:p>
        </p:txBody>
      </p:sp>
      <p:sp>
        <p:nvSpPr>
          <p:cNvPr id="14" name="Tijdelijke aanduiding voor verticale tekst 10">
            <a:extLst>
              <a:ext uri="{FF2B5EF4-FFF2-40B4-BE49-F238E27FC236}">
                <a16:creationId xmlns:a16="http://schemas.microsoft.com/office/drawing/2014/main" id="{0914AC6E-D14F-AEB2-176A-953CF31C0DEC}"/>
              </a:ext>
            </a:extLst>
          </p:cNvPr>
          <p:cNvSpPr txBox="1">
            <a:spLocks/>
          </p:cNvSpPr>
          <p:nvPr/>
        </p:nvSpPr>
        <p:spPr>
          <a:xfrm>
            <a:off x="8279614" y="5842539"/>
            <a:ext cx="2693186" cy="67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Ground Station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15" name="Titel 9">
            <a:extLst>
              <a:ext uri="{FF2B5EF4-FFF2-40B4-BE49-F238E27FC236}">
                <a16:creationId xmlns:a16="http://schemas.microsoft.com/office/drawing/2014/main" id="{0F48760A-E463-8F00-6917-410ACFD09813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295806543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1382070" y="3430223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4534771" y="3452908"/>
            <a:ext cx="1873009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SISPACE Group on Twitter: &quot;Nothing better than a cold foggy day without  distraction to install another one of our robust UHF/VHF Ground Stations on  top of the highest building in town to">
            <a:extLst>
              <a:ext uri="{FF2B5EF4-FFF2-40B4-BE49-F238E27FC236}">
                <a16:creationId xmlns:a16="http://schemas.microsoft.com/office/drawing/2014/main" id="{9F1E4AFC-2613-7110-FEB5-D40355F6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7147" y="2322257"/>
            <a:ext cx="2632245" cy="350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2464E441-1D0E-B40A-E505-38CA31D95D62}"/>
              </a:ext>
            </a:extLst>
          </p:cNvPr>
          <p:cNvSpPr/>
          <p:nvPr/>
        </p:nvSpPr>
        <p:spPr>
          <a:xfrm>
            <a:off x="1612415" y="1604600"/>
            <a:ext cx="3413295" cy="1435313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8B9863-58D0-93CA-5C2F-D104D73AD3CB}"/>
              </a:ext>
            </a:extLst>
          </p:cNvPr>
          <p:cNvSpPr txBox="1"/>
          <p:nvPr/>
        </p:nvSpPr>
        <p:spPr>
          <a:xfrm>
            <a:off x="1612415" y="1706704"/>
            <a:ext cx="3413295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 you receive any ground command?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(Command of radio service)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58EC2700-A722-6593-838F-4A3D8682DCAB}"/>
              </a:ext>
            </a:extLst>
          </p:cNvPr>
          <p:cNvSpPr txBox="1">
            <a:spLocks/>
          </p:cNvSpPr>
          <p:nvPr/>
        </p:nvSpPr>
        <p:spPr>
          <a:xfrm>
            <a:off x="8279614" y="5842539"/>
            <a:ext cx="2693186" cy="67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Ground Station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9" name="Titel 9">
            <a:extLst>
              <a:ext uri="{FF2B5EF4-FFF2-40B4-BE49-F238E27FC236}">
                <a16:creationId xmlns:a16="http://schemas.microsoft.com/office/drawing/2014/main" id="{4F8F604B-6933-5E63-7DF4-2EA79BD28403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511360300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1382070" y="3430223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4534771" y="3452908"/>
            <a:ext cx="1873009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SISPACE Group on Twitter: &quot;Nothing better than a cold foggy day without  distraction to install another one of our robust UHF/VHF Ground Stations on  top of the highest building in town to">
            <a:extLst>
              <a:ext uri="{FF2B5EF4-FFF2-40B4-BE49-F238E27FC236}">
                <a16:creationId xmlns:a16="http://schemas.microsoft.com/office/drawing/2014/main" id="{9F1E4AFC-2613-7110-FEB5-D40355F6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7147" y="2322257"/>
            <a:ext cx="2632245" cy="350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706293AA-2205-CD90-5E24-3BC850775FF9}"/>
              </a:ext>
            </a:extLst>
          </p:cNvPr>
          <p:cNvSpPr/>
          <p:nvPr/>
        </p:nvSpPr>
        <p:spPr>
          <a:xfrm flipH="1">
            <a:off x="3238206" y="1835780"/>
            <a:ext cx="3351058" cy="1178819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6D8D0-9AC9-BEF2-8497-B51514D1939D}"/>
              </a:ext>
            </a:extLst>
          </p:cNvPr>
          <p:cNvSpPr txBox="1"/>
          <p:nvPr/>
        </p:nvSpPr>
        <p:spPr>
          <a:xfrm>
            <a:off x="3238206" y="2018072"/>
            <a:ext cx="3413880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Yes, I send it to you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(Reply of radio service)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4242C6E-AABD-EC08-FF15-6325BC2C2C6D}"/>
              </a:ext>
            </a:extLst>
          </p:cNvPr>
          <p:cNvCxnSpPr>
            <a:cxnSpLocks/>
          </p:cNvCxnSpPr>
          <p:nvPr/>
        </p:nvCxnSpPr>
        <p:spPr>
          <a:xfrm flipH="1">
            <a:off x="3015425" y="3720422"/>
            <a:ext cx="15193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8D9FF0-6B89-DC93-C308-54DF47235D48}"/>
              </a:ext>
            </a:extLst>
          </p:cNvPr>
          <p:cNvSpPr txBox="1"/>
          <p:nvPr/>
        </p:nvSpPr>
        <p:spPr>
          <a:xfrm>
            <a:off x="2838594" y="3316956"/>
            <a:ext cx="187300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Telecommand</a:t>
            </a:r>
          </a:p>
        </p:txBody>
      </p:sp>
      <p:sp>
        <p:nvSpPr>
          <p:cNvPr id="13" name="Tijdelijke aanduiding voor verticale tekst 10">
            <a:extLst>
              <a:ext uri="{FF2B5EF4-FFF2-40B4-BE49-F238E27FC236}">
                <a16:creationId xmlns:a16="http://schemas.microsoft.com/office/drawing/2014/main" id="{52195835-9308-B854-53FD-DECC1A2C753F}"/>
              </a:ext>
            </a:extLst>
          </p:cNvPr>
          <p:cNvSpPr txBox="1">
            <a:spLocks/>
          </p:cNvSpPr>
          <p:nvPr/>
        </p:nvSpPr>
        <p:spPr>
          <a:xfrm>
            <a:off x="8279614" y="5842539"/>
            <a:ext cx="2693186" cy="67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Ground Station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14" name="Titel 9">
            <a:extLst>
              <a:ext uri="{FF2B5EF4-FFF2-40B4-BE49-F238E27FC236}">
                <a16:creationId xmlns:a16="http://schemas.microsoft.com/office/drawing/2014/main" id="{A1C77441-9DD0-F160-3012-4D7112A1A82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33243339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1382070" y="3430223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4534771" y="3452908"/>
            <a:ext cx="1873009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SISPACE Group on Twitter: &quot;Nothing better than a cold foggy day without  distraction to install another one of our robust UHF/VHF Ground Stations on  top of the highest building in town to">
            <a:extLst>
              <a:ext uri="{FF2B5EF4-FFF2-40B4-BE49-F238E27FC236}">
                <a16:creationId xmlns:a16="http://schemas.microsoft.com/office/drawing/2014/main" id="{9F1E4AFC-2613-7110-FEB5-D40355F6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7147" y="2322257"/>
            <a:ext cx="2632245" cy="350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2464E441-1D0E-B40A-E505-38CA31D95D62}"/>
              </a:ext>
            </a:extLst>
          </p:cNvPr>
          <p:cNvSpPr/>
          <p:nvPr/>
        </p:nvSpPr>
        <p:spPr>
          <a:xfrm>
            <a:off x="1612415" y="1604600"/>
            <a:ext cx="3413295" cy="1435313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8B9863-58D0-93CA-5C2F-D104D73AD3CB}"/>
              </a:ext>
            </a:extLst>
          </p:cNvPr>
          <p:cNvSpPr txBox="1"/>
          <p:nvPr/>
        </p:nvSpPr>
        <p:spPr>
          <a:xfrm>
            <a:off x="1612415" y="1658467"/>
            <a:ext cx="3413295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Oh, it’s a command for EPS. EPS should 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jdelijke aanduiding voor verticale tekst 10">
            <a:extLst>
              <a:ext uri="{FF2B5EF4-FFF2-40B4-BE49-F238E27FC236}">
                <a16:creationId xmlns:a16="http://schemas.microsoft.com/office/drawing/2014/main" id="{44D96A28-2878-7A19-3024-246C8F8FCF1C}"/>
              </a:ext>
            </a:extLst>
          </p:cNvPr>
          <p:cNvSpPr txBox="1">
            <a:spLocks/>
          </p:cNvSpPr>
          <p:nvPr/>
        </p:nvSpPr>
        <p:spPr>
          <a:xfrm>
            <a:off x="8279614" y="5842539"/>
            <a:ext cx="2693186" cy="67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Ground Station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C411FA-2A11-ACA8-0257-58ADD6604651}"/>
              </a:ext>
            </a:extLst>
          </p:cNvPr>
          <p:cNvSpPr txBox="1"/>
          <p:nvPr/>
        </p:nvSpPr>
        <p:spPr>
          <a:xfrm>
            <a:off x="6096000" y="1318405"/>
            <a:ext cx="1469617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EPS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itel 9">
            <a:extLst>
              <a:ext uri="{FF2B5EF4-FFF2-40B4-BE49-F238E27FC236}">
                <a16:creationId xmlns:a16="http://schemas.microsoft.com/office/drawing/2014/main" id="{D768C5B0-7E33-1477-A10F-51F3EFD0A8C9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899709443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1382070" y="3430223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4534771" y="3452908"/>
            <a:ext cx="1873009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SISPACE Group on Twitter: &quot;Nothing better than a cold foggy day without  distraction to install another one of our robust UHF/VHF Ground Stations on  top of the highest building in town to">
            <a:extLst>
              <a:ext uri="{FF2B5EF4-FFF2-40B4-BE49-F238E27FC236}">
                <a16:creationId xmlns:a16="http://schemas.microsoft.com/office/drawing/2014/main" id="{9F1E4AFC-2613-7110-FEB5-D40355F6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7147" y="2322257"/>
            <a:ext cx="2632245" cy="350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75C555-4A69-5B63-902C-F18AC8021E75}"/>
              </a:ext>
            </a:extLst>
          </p:cNvPr>
          <p:cNvSpPr txBox="1"/>
          <p:nvPr/>
        </p:nvSpPr>
        <p:spPr>
          <a:xfrm>
            <a:off x="6096000" y="1318405"/>
            <a:ext cx="1469617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EPS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18DAC2BF-77BC-51F2-BBAA-4B0A440394CE}"/>
              </a:ext>
            </a:extLst>
          </p:cNvPr>
          <p:cNvSpPr/>
          <p:nvPr/>
        </p:nvSpPr>
        <p:spPr>
          <a:xfrm flipH="1">
            <a:off x="6096000" y="225358"/>
            <a:ext cx="854785" cy="825664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CC08E8-E054-995D-8EDE-90F6C4D3A92F}"/>
              </a:ext>
            </a:extLst>
          </p:cNvPr>
          <p:cNvSpPr txBox="1"/>
          <p:nvPr/>
        </p:nvSpPr>
        <p:spPr>
          <a:xfrm>
            <a:off x="6096000" y="383871"/>
            <a:ext cx="85478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OK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ijdelijke aanduiding voor verticale tekst 10">
            <a:extLst>
              <a:ext uri="{FF2B5EF4-FFF2-40B4-BE49-F238E27FC236}">
                <a16:creationId xmlns:a16="http://schemas.microsoft.com/office/drawing/2014/main" id="{E5A3B799-79AF-A13D-2E3F-D3F39F68198E}"/>
              </a:ext>
            </a:extLst>
          </p:cNvPr>
          <p:cNvSpPr txBox="1">
            <a:spLocks/>
          </p:cNvSpPr>
          <p:nvPr/>
        </p:nvSpPr>
        <p:spPr>
          <a:xfrm>
            <a:off x="8279614" y="5842539"/>
            <a:ext cx="2693186" cy="67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Ground Station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11" name="Titel 9">
            <a:extLst>
              <a:ext uri="{FF2B5EF4-FFF2-40B4-BE49-F238E27FC236}">
                <a16:creationId xmlns:a16="http://schemas.microsoft.com/office/drawing/2014/main" id="{5E41FDA3-32F3-78E2-E2DE-114C9F8054F6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011387526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1382070" y="3430223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4534771" y="3452908"/>
            <a:ext cx="1873009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SISPACE Group on Twitter: &quot;Nothing better than a cold foggy day without  distraction to install another one of our robust UHF/VHF Ground Stations on  top of the highest building in town to">
            <a:extLst>
              <a:ext uri="{FF2B5EF4-FFF2-40B4-BE49-F238E27FC236}">
                <a16:creationId xmlns:a16="http://schemas.microsoft.com/office/drawing/2014/main" id="{9F1E4AFC-2613-7110-FEB5-D40355F6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7147" y="2322257"/>
            <a:ext cx="2632245" cy="350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2464E441-1D0E-B40A-E505-38CA31D95D62}"/>
              </a:ext>
            </a:extLst>
          </p:cNvPr>
          <p:cNvSpPr/>
          <p:nvPr/>
        </p:nvSpPr>
        <p:spPr>
          <a:xfrm>
            <a:off x="1612415" y="1604600"/>
            <a:ext cx="3867005" cy="1435313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8B9863-58D0-93CA-5C2F-D104D73AD3CB}"/>
              </a:ext>
            </a:extLst>
          </p:cNvPr>
          <p:cNvSpPr txBox="1"/>
          <p:nvPr/>
        </p:nvSpPr>
        <p:spPr>
          <a:xfrm>
            <a:off x="1612415" y="1658467"/>
            <a:ext cx="3867005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EPS has done that. COMMS should send the reply to the ground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89D22D7-E9B4-EA63-9BC3-914B2803E651}"/>
              </a:ext>
            </a:extLst>
          </p:cNvPr>
          <p:cNvCxnSpPr>
            <a:cxnSpLocks/>
          </p:cNvCxnSpPr>
          <p:nvPr/>
        </p:nvCxnSpPr>
        <p:spPr>
          <a:xfrm>
            <a:off x="3015425" y="4460317"/>
            <a:ext cx="15193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9C023B7-5818-F001-0875-17409974BD7E}"/>
              </a:ext>
            </a:extLst>
          </p:cNvPr>
          <p:cNvSpPr txBox="1"/>
          <p:nvPr/>
        </p:nvSpPr>
        <p:spPr>
          <a:xfrm>
            <a:off x="2808349" y="4546879"/>
            <a:ext cx="187300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altLang="zh-CN" dirty="0"/>
              <a:t>Reply of t</a:t>
            </a:r>
            <a:r>
              <a:rPr kumimoji="0" lang="en-GB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elecommand</a:t>
            </a:r>
          </a:p>
        </p:txBody>
      </p:sp>
      <p:sp>
        <p:nvSpPr>
          <p:cNvPr id="12" name="Tijdelijke aanduiding voor verticale tekst 10">
            <a:extLst>
              <a:ext uri="{FF2B5EF4-FFF2-40B4-BE49-F238E27FC236}">
                <a16:creationId xmlns:a16="http://schemas.microsoft.com/office/drawing/2014/main" id="{B118B580-1927-E5DC-E229-404B6FE1A7D2}"/>
              </a:ext>
            </a:extLst>
          </p:cNvPr>
          <p:cNvSpPr txBox="1">
            <a:spLocks/>
          </p:cNvSpPr>
          <p:nvPr/>
        </p:nvSpPr>
        <p:spPr>
          <a:xfrm>
            <a:off x="8279614" y="5842539"/>
            <a:ext cx="2693186" cy="67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Ground Station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13" name="Titel 9">
            <a:extLst>
              <a:ext uri="{FF2B5EF4-FFF2-40B4-BE49-F238E27FC236}">
                <a16:creationId xmlns:a16="http://schemas.microsoft.com/office/drawing/2014/main" id="{4FFF54BF-8ECA-3105-9679-37EA7A2400BA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3055278319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9C86D-04C7-17E0-526D-9CC4B0E7D6D8}"/>
              </a:ext>
            </a:extLst>
          </p:cNvPr>
          <p:cNvSpPr txBox="1"/>
          <p:nvPr/>
        </p:nvSpPr>
        <p:spPr>
          <a:xfrm>
            <a:off x="1382070" y="3430223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82D68-FA54-E067-5151-AED086AC2F90}"/>
              </a:ext>
            </a:extLst>
          </p:cNvPr>
          <p:cNvSpPr txBox="1"/>
          <p:nvPr/>
        </p:nvSpPr>
        <p:spPr>
          <a:xfrm>
            <a:off x="4534771" y="3452908"/>
            <a:ext cx="1873009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SISPACE Group on Twitter: &quot;Nothing better than a cold foggy day without  distraction to install another one of our robust UHF/VHF Ground Stations on  top of the highest building in town to">
            <a:extLst>
              <a:ext uri="{FF2B5EF4-FFF2-40B4-BE49-F238E27FC236}">
                <a16:creationId xmlns:a16="http://schemas.microsoft.com/office/drawing/2014/main" id="{9F1E4AFC-2613-7110-FEB5-D40355F6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7147" y="2322257"/>
            <a:ext cx="2632245" cy="350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706293AA-2205-CD90-5E24-3BC850775FF9}"/>
              </a:ext>
            </a:extLst>
          </p:cNvPr>
          <p:cNvSpPr/>
          <p:nvPr/>
        </p:nvSpPr>
        <p:spPr>
          <a:xfrm flipH="1">
            <a:off x="3238206" y="1835780"/>
            <a:ext cx="3351058" cy="1178819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6D8D0-9AC9-BEF2-8497-B51514D1939D}"/>
              </a:ext>
            </a:extLst>
          </p:cNvPr>
          <p:cNvSpPr txBox="1"/>
          <p:nvPr/>
        </p:nvSpPr>
        <p:spPr>
          <a:xfrm>
            <a:off x="3238206" y="1948136"/>
            <a:ext cx="3413880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Yes, I send it to the ground station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297585CD-C4FE-31B7-91F1-0DC6DF381809}"/>
              </a:ext>
            </a:extLst>
          </p:cNvPr>
          <p:cNvCxnSpPr>
            <a:cxnSpLocks/>
          </p:cNvCxnSpPr>
          <p:nvPr/>
        </p:nvCxnSpPr>
        <p:spPr>
          <a:xfrm>
            <a:off x="6407780" y="4530118"/>
            <a:ext cx="20393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CFAE1A-C68D-1F9F-EBB5-98A2120CF153}"/>
              </a:ext>
            </a:extLst>
          </p:cNvPr>
          <p:cNvSpPr txBox="1"/>
          <p:nvPr/>
        </p:nvSpPr>
        <p:spPr>
          <a:xfrm>
            <a:off x="6490959" y="4642476"/>
            <a:ext cx="187300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altLang="zh-CN" dirty="0"/>
              <a:t>Reply of t</a:t>
            </a:r>
            <a:r>
              <a:rPr kumimoji="0" lang="en-GB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elecommand</a:t>
            </a:r>
          </a:p>
        </p:txBody>
      </p:sp>
      <p:sp>
        <p:nvSpPr>
          <p:cNvPr id="12" name="Tijdelijke aanduiding voor verticale tekst 10">
            <a:extLst>
              <a:ext uri="{FF2B5EF4-FFF2-40B4-BE49-F238E27FC236}">
                <a16:creationId xmlns:a16="http://schemas.microsoft.com/office/drawing/2014/main" id="{D11545D0-1DAA-14D5-2196-2069FAC18533}"/>
              </a:ext>
            </a:extLst>
          </p:cNvPr>
          <p:cNvSpPr txBox="1">
            <a:spLocks/>
          </p:cNvSpPr>
          <p:nvPr/>
        </p:nvSpPr>
        <p:spPr>
          <a:xfrm>
            <a:off x="8279614" y="5842539"/>
            <a:ext cx="2693186" cy="67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>
              <a:buClr>
                <a:srgbClr val="00A6D6"/>
              </a:buClr>
              <a:buSzPct val="100000"/>
              <a:defRPr/>
            </a:pPr>
            <a:r>
              <a:rPr lang="en-US" altLang="zh-CN" sz="2800" dirty="0">
                <a:latin typeface="Arial"/>
                <a:cs typeface="Arial"/>
                <a:sym typeface="Arial"/>
              </a:rPr>
              <a:t>Ground Station</a:t>
            </a:r>
            <a:endParaRPr lang="nl-NL" altLang="zh-CN" sz="2000" dirty="0">
              <a:latin typeface="Arial"/>
              <a:cs typeface="Arial"/>
              <a:sym typeface="Arial"/>
            </a:endParaRPr>
          </a:p>
        </p:txBody>
      </p:sp>
      <p:sp>
        <p:nvSpPr>
          <p:cNvPr id="13" name="Titel 9">
            <a:extLst>
              <a:ext uri="{FF2B5EF4-FFF2-40B4-BE49-F238E27FC236}">
                <a16:creationId xmlns:a16="http://schemas.microsoft.com/office/drawing/2014/main" id="{C9690EE3-20C9-57D6-A7DC-C5F82434D272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4227654785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accent1"/>
                </a:solidFill>
              </a:rPr>
              <a:t>command handler</a:t>
            </a:r>
            <a:r>
              <a:rPr lang="en-US" dirty="0">
                <a:solidFill>
                  <a:schemeClr val="tx1"/>
                </a:solidFill>
              </a:rPr>
              <a:t>, as a special task, manages bus communication.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It has </a:t>
            </a:r>
            <a:r>
              <a:rPr lang="en-US" dirty="0">
                <a:solidFill>
                  <a:schemeClr val="accent1"/>
                </a:solidFill>
              </a:rPr>
              <a:t>services</a:t>
            </a:r>
            <a:r>
              <a:rPr lang="en-US" dirty="0">
                <a:solidFill>
                  <a:schemeClr val="tx1"/>
                </a:solidFill>
              </a:rPr>
              <a:t> to process received commands.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75336863-8C51-72DF-85E8-3117DCF2EC82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976239162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EC546A-75C9-A947-08AB-8074BEFAD784}"/>
              </a:ext>
            </a:extLst>
          </p:cNvPr>
          <p:cNvSpPr txBox="1"/>
          <p:nvPr/>
        </p:nvSpPr>
        <p:spPr>
          <a:xfrm>
            <a:off x="2708299" y="3428999"/>
            <a:ext cx="1633355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OBC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8969D4-62F4-547D-F163-BCEF212B300C}"/>
              </a:ext>
            </a:extLst>
          </p:cNvPr>
          <p:cNvSpPr txBox="1"/>
          <p:nvPr/>
        </p:nvSpPr>
        <p:spPr>
          <a:xfrm>
            <a:off x="7195374" y="3430223"/>
            <a:ext cx="2402337" cy="138499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E1CFC56-761D-F39B-BE91-304297ACE23B}"/>
              </a:ext>
            </a:extLst>
          </p:cNvPr>
          <p:cNvSpPr/>
          <p:nvPr/>
        </p:nvSpPr>
        <p:spPr>
          <a:xfrm>
            <a:off x="2952605" y="1541833"/>
            <a:ext cx="2992161" cy="1435313"/>
          </a:xfrm>
          <a:prstGeom prst="wedge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316F8-142B-3A4A-4AC7-7652E3CCC384}"/>
              </a:ext>
            </a:extLst>
          </p:cNvPr>
          <p:cNvSpPr txBox="1"/>
          <p:nvPr/>
        </p:nvSpPr>
        <p:spPr>
          <a:xfrm>
            <a:off x="2952605" y="1643937"/>
            <a:ext cx="299216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Set the rate to 9600 bps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(Command of radio service)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itel 9">
            <a:extLst>
              <a:ext uri="{FF2B5EF4-FFF2-40B4-BE49-F238E27FC236}">
                <a16:creationId xmlns:a16="http://schemas.microsoft.com/office/drawing/2014/main" id="{4FFBFCD9-7E3B-D578-DA5A-5FA6A53A05C5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407912924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5F49B4-A0E9-B983-B52D-7F35B9F87975}"/>
              </a:ext>
            </a:extLst>
          </p:cNvPr>
          <p:cNvSpPr/>
          <p:nvPr/>
        </p:nvSpPr>
        <p:spPr>
          <a:xfrm>
            <a:off x="2101026" y="1284348"/>
            <a:ext cx="8613508" cy="4662742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4E73E7-C9FD-060F-44C8-7096E5DAE376}"/>
              </a:ext>
            </a:extLst>
          </p:cNvPr>
          <p:cNvSpPr txBox="1"/>
          <p:nvPr/>
        </p:nvSpPr>
        <p:spPr>
          <a:xfrm>
            <a:off x="4032937" y="5976002"/>
            <a:ext cx="67413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Tasks of COMMS running on 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DelfiPQcore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73808F-CAFD-CF0D-2141-8F1B56901CB3}"/>
              </a:ext>
            </a:extLst>
          </p:cNvPr>
          <p:cNvSpPr txBox="1"/>
          <p:nvPr/>
        </p:nvSpPr>
        <p:spPr>
          <a:xfrm>
            <a:off x="3823379" y="2793304"/>
            <a:ext cx="1857883" cy="95410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Command handler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80DB58-3476-AB30-868F-287A09CD1935}"/>
              </a:ext>
            </a:extLst>
          </p:cNvPr>
          <p:cNvSpPr txBox="1"/>
          <p:nvPr/>
        </p:nvSpPr>
        <p:spPr>
          <a:xfrm>
            <a:off x="7403616" y="1857396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Radio task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56427B-9852-B0E3-31B0-B0981E0BE666}"/>
              </a:ext>
            </a:extLst>
          </p:cNvPr>
          <p:cNvSpPr txBox="1"/>
          <p:nvPr/>
        </p:nvSpPr>
        <p:spPr>
          <a:xfrm>
            <a:off x="7403616" y="2882608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 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21900A-61B3-1AA3-C5A6-DF5BEE75D14A}"/>
              </a:ext>
            </a:extLst>
          </p:cNvPr>
          <p:cNvSpPr txBox="1"/>
          <p:nvPr/>
        </p:nvSpPr>
        <p:spPr>
          <a:xfrm>
            <a:off x="7403615" y="3911609"/>
            <a:ext cx="1857884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 B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68189B-78A5-0D9F-FDD6-832045FD9397}"/>
              </a:ext>
            </a:extLst>
          </p:cNvPr>
          <p:cNvSpPr txBox="1"/>
          <p:nvPr/>
        </p:nvSpPr>
        <p:spPr>
          <a:xfrm>
            <a:off x="7403616" y="4936821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Task …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FD445A-FCC0-F31A-3656-D4FDE9F7EF1E}"/>
              </a:ext>
            </a:extLst>
          </p:cNvPr>
          <p:cNvSpPr txBox="1"/>
          <p:nvPr/>
        </p:nvSpPr>
        <p:spPr>
          <a:xfrm>
            <a:off x="966759" y="2670191"/>
            <a:ext cx="1766619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Set the rate to 9600 bps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(Command of radio service)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97635B2-C251-E0B9-5EE1-77B0BF9D304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64140" y="3270356"/>
            <a:ext cx="105923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8238278E-F855-8D84-5188-2CF6BF088A62}"/>
              </a:ext>
            </a:extLst>
          </p:cNvPr>
          <p:cNvSpPr/>
          <p:nvPr/>
        </p:nvSpPr>
        <p:spPr>
          <a:xfrm rot="5400000">
            <a:off x="4612445" y="3143111"/>
            <a:ext cx="265716" cy="163226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1A5F60B-3ED7-E3EA-CE73-47E5E1DD26E3}"/>
              </a:ext>
            </a:extLst>
          </p:cNvPr>
          <p:cNvSpPr txBox="1"/>
          <p:nvPr/>
        </p:nvSpPr>
        <p:spPr>
          <a:xfrm>
            <a:off x="3243299" y="4177295"/>
            <a:ext cx="116015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Radio service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420C72-52FC-C334-7052-BBB4A35DF323}"/>
              </a:ext>
            </a:extLst>
          </p:cNvPr>
          <p:cNvSpPr txBox="1"/>
          <p:nvPr/>
        </p:nvSpPr>
        <p:spPr>
          <a:xfrm>
            <a:off x="4212377" y="4238850"/>
            <a:ext cx="127227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2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37D181-F0C2-1873-30E8-49AF018D4E26}"/>
              </a:ext>
            </a:extLst>
          </p:cNvPr>
          <p:cNvSpPr txBox="1"/>
          <p:nvPr/>
        </p:nvSpPr>
        <p:spPr>
          <a:xfrm>
            <a:off x="5131356" y="4238850"/>
            <a:ext cx="127227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…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思想气泡: 云 28">
            <a:extLst>
              <a:ext uri="{FF2B5EF4-FFF2-40B4-BE49-F238E27FC236}">
                <a16:creationId xmlns:a16="http://schemas.microsoft.com/office/drawing/2014/main" id="{89758ED3-09CF-A8AD-3134-45922331F620}"/>
              </a:ext>
            </a:extLst>
          </p:cNvPr>
          <p:cNvSpPr/>
          <p:nvPr/>
        </p:nvSpPr>
        <p:spPr>
          <a:xfrm>
            <a:off x="4083390" y="1284348"/>
            <a:ext cx="2533795" cy="1236159"/>
          </a:xfrm>
          <a:prstGeom prst="cloud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962674-7589-36B8-10C8-16E4330A22E4}"/>
              </a:ext>
            </a:extLst>
          </p:cNvPr>
          <p:cNvSpPr txBox="1"/>
          <p:nvPr/>
        </p:nvSpPr>
        <p:spPr>
          <a:xfrm>
            <a:off x="4294265" y="1550290"/>
            <a:ext cx="2112044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Let radio service to process it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itel 9">
            <a:extLst>
              <a:ext uri="{FF2B5EF4-FFF2-40B4-BE49-F238E27FC236}">
                <a16:creationId xmlns:a16="http://schemas.microsoft.com/office/drawing/2014/main" id="{F748A063-3675-91D2-47EF-9C7DD4AB111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87238663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Notice</a:t>
            </a:r>
          </a:p>
        </p:txBody>
      </p:sp>
      <p:sp>
        <p:nvSpPr>
          <p:cNvPr id="8" name="Vertical Text Placeholder 18">
            <a:extLst>
              <a:ext uri="{FF2B5EF4-FFF2-40B4-BE49-F238E27FC236}">
                <a16:creationId xmlns:a16="http://schemas.microsoft.com/office/drawing/2014/main" id="{654E05B4-6B76-8298-1CF6-21B7BD842D3D}"/>
              </a:ext>
            </a:extLst>
          </p:cNvPr>
          <p:cNvSpPr txBox="1">
            <a:spLocks/>
          </p:cNvSpPr>
          <p:nvPr/>
        </p:nvSpPr>
        <p:spPr>
          <a:xfrm>
            <a:off x="731568" y="1799316"/>
            <a:ext cx="10798176" cy="3259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US" sz="2800" b="1" dirty="0">
                <a:solidFill>
                  <a:schemeClr val="tx1"/>
                </a:solidFill>
              </a:rPr>
              <a:t>Thesis and literature study documents available </a:t>
            </a:r>
            <a:r>
              <a:rPr lang="en-US" sz="2800" dirty="0">
                <a:solidFill>
                  <a:schemeClr val="tx1"/>
                </a:solidFill>
              </a:rPr>
              <a:t>on Google Scholar with “</a:t>
            </a:r>
            <a:r>
              <a:rPr lang="en-US" altLang="zh-CN" sz="2800" dirty="0">
                <a:solidFill>
                  <a:schemeClr val="tx1"/>
                </a:solidFill>
              </a:rPr>
              <a:t>onboard software testing</a:t>
            </a:r>
            <a:r>
              <a:rPr lang="en-US" sz="2800" dirty="0">
                <a:solidFill>
                  <a:schemeClr val="tx1"/>
                </a:solidFill>
              </a:rPr>
              <a:t>” + “reinforcement learning” (the first result).</a:t>
            </a:r>
          </a:p>
          <a:p>
            <a:pPr>
              <a:defRPr>
                <a:solidFill>
                  <a:schemeClr val="accent1"/>
                </a:solidFill>
              </a:defRPr>
            </a:pPr>
            <a:endParaRPr lang="en-US" sz="2800" dirty="0">
              <a:solidFill>
                <a:schemeClr val="tx1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2800" b="1" dirty="0">
                <a:solidFill>
                  <a:schemeClr val="tx1"/>
                </a:solidFill>
              </a:rPr>
              <a:t>Slides and code </a:t>
            </a:r>
            <a:r>
              <a:rPr lang="en-US" sz="2800" dirty="0">
                <a:solidFill>
                  <a:schemeClr val="tx1"/>
                </a:solidFill>
              </a:rPr>
              <a:t>are available on </a:t>
            </a:r>
            <a:r>
              <a:rPr lang="en-US" sz="2800" u="sng" dirty="0">
                <a:solidFill>
                  <a:schemeClr val="accent1"/>
                </a:solidFill>
              </a:rPr>
              <a:t>github.com/</a:t>
            </a:r>
            <a:r>
              <a:rPr lang="en-US" sz="2800" u="sng" dirty="0" err="1">
                <a:solidFill>
                  <a:schemeClr val="accent1"/>
                </a:solidFill>
              </a:rPr>
              <a:t>StarCycle</a:t>
            </a:r>
            <a:endParaRPr lang="en-US" sz="2800" u="sng" dirty="0">
              <a:solidFill>
                <a:schemeClr val="accent1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endParaRPr lang="en-US" sz="2800" u="sng" dirty="0">
              <a:solidFill>
                <a:schemeClr val="accent1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2800" b="1" dirty="0">
                <a:solidFill>
                  <a:schemeClr val="tx1"/>
                </a:solidFill>
              </a:rPr>
              <a:t>Full presentation </a:t>
            </a:r>
            <a:r>
              <a:rPr lang="en-US" sz="2800" dirty="0">
                <a:solidFill>
                  <a:schemeClr val="tx1"/>
                </a:solidFill>
              </a:rPr>
              <a:t>has been uploaded to </a:t>
            </a:r>
            <a:r>
              <a:rPr lang="en-US" sz="2800" dirty="0" err="1">
                <a:solidFill>
                  <a:schemeClr val="tx1"/>
                </a:solidFill>
              </a:rPr>
              <a:t>Youtube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 err="1">
                <a:solidFill>
                  <a:schemeClr val="tx1"/>
                </a:solidFill>
              </a:rPr>
              <a:t>Bilibili</a:t>
            </a:r>
            <a:r>
              <a:rPr lang="en-US" sz="2800" dirty="0">
                <a:solidFill>
                  <a:schemeClr val="tx1"/>
                </a:solidFill>
              </a:rPr>
              <a:t> (</a:t>
            </a:r>
            <a:r>
              <a:rPr lang="en-US" sz="2800">
                <a:solidFill>
                  <a:schemeClr val="tx1"/>
                </a:solidFill>
              </a:rPr>
              <a:t>under checking).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24426"/>
      </p:ext>
    </p:extLst>
  </p:cSld>
  <p:clrMapOvr>
    <a:masterClrMapping/>
  </p:clrMapOvr>
  <p:transition spd="slow" advTm="5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5F49B4-A0E9-B983-B52D-7F35B9F87975}"/>
              </a:ext>
            </a:extLst>
          </p:cNvPr>
          <p:cNvSpPr/>
          <p:nvPr/>
        </p:nvSpPr>
        <p:spPr>
          <a:xfrm>
            <a:off x="2101026" y="1284348"/>
            <a:ext cx="8613508" cy="4662742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73808F-CAFD-CF0D-2141-8F1B56901CB3}"/>
              </a:ext>
            </a:extLst>
          </p:cNvPr>
          <p:cNvSpPr txBox="1"/>
          <p:nvPr/>
        </p:nvSpPr>
        <p:spPr>
          <a:xfrm>
            <a:off x="3823379" y="2793304"/>
            <a:ext cx="1857883" cy="95410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Command handler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80DB58-3476-AB30-868F-287A09CD1935}"/>
              </a:ext>
            </a:extLst>
          </p:cNvPr>
          <p:cNvSpPr txBox="1"/>
          <p:nvPr/>
        </p:nvSpPr>
        <p:spPr>
          <a:xfrm>
            <a:off x="7403616" y="1857396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Radio task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56427B-9852-B0E3-31B0-B0981E0BE666}"/>
              </a:ext>
            </a:extLst>
          </p:cNvPr>
          <p:cNvSpPr txBox="1"/>
          <p:nvPr/>
        </p:nvSpPr>
        <p:spPr>
          <a:xfrm>
            <a:off x="7403616" y="2882608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 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21900A-61B3-1AA3-C5A6-DF5BEE75D14A}"/>
              </a:ext>
            </a:extLst>
          </p:cNvPr>
          <p:cNvSpPr txBox="1"/>
          <p:nvPr/>
        </p:nvSpPr>
        <p:spPr>
          <a:xfrm>
            <a:off x="7403615" y="3911609"/>
            <a:ext cx="1857884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 B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68189B-78A5-0D9F-FDD6-832045FD9397}"/>
              </a:ext>
            </a:extLst>
          </p:cNvPr>
          <p:cNvSpPr txBox="1"/>
          <p:nvPr/>
        </p:nvSpPr>
        <p:spPr>
          <a:xfrm>
            <a:off x="7403616" y="4936821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Task …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8238278E-F855-8D84-5188-2CF6BF088A62}"/>
              </a:ext>
            </a:extLst>
          </p:cNvPr>
          <p:cNvSpPr/>
          <p:nvPr/>
        </p:nvSpPr>
        <p:spPr>
          <a:xfrm rot="5400000">
            <a:off x="4612445" y="3143111"/>
            <a:ext cx="265716" cy="163226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1A5F60B-3ED7-E3EA-CE73-47E5E1DD26E3}"/>
              </a:ext>
            </a:extLst>
          </p:cNvPr>
          <p:cNvSpPr txBox="1"/>
          <p:nvPr/>
        </p:nvSpPr>
        <p:spPr>
          <a:xfrm>
            <a:off x="3243299" y="4177295"/>
            <a:ext cx="116015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Radio service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420C72-52FC-C334-7052-BBB4A35DF323}"/>
              </a:ext>
            </a:extLst>
          </p:cNvPr>
          <p:cNvSpPr txBox="1"/>
          <p:nvPr/>
        </p:nvSpPr>
        <p:spPr>
          <a:xfrm>
            <a:off x="4212377" y="4238850"/>
            <a:ext cx="127227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2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37D181-F0C2-1873-30E8-49AF018D4E26}"/>
              </a:ext>
            </a:extLst>
          </p:cNvPr>
          <p:cNvSpPr txBox="1"/>
          <p:nvPr/>
        </p:nvSpPr>
        <p:spPr>
          <a:xfrm>
            <a:off x="5131356" y="4238850"/>
            <a:ext cx="127227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…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BD3562C8-00E4-FA19-72E6-DFF2FB253D57}"/>
              </a:ext>
            </a:extLst>
          </p:cNvPr>
          <p:cNvCxnSpPr>
            <a:stCxn id="25" idx="2"/>
            <a:endCxn id="10" idx="1"/>
          </p:cNvCxnSpPr>
          <p:nvPr/>
        </p:nvCxnSpPr>
        <p:spPr>
          <a:xfrm rot="5400000" flipH="1" flipV="1">
            <a:off x="4168853" y="1773530"/>
            <a:ext cx="2889287" cy="3580237"/>
          </a:xfrm>
          <a:prstGeom prst="curvedConnector4">
            <a:avLst>
              <a:gd name="adj1" fmla="val -6050"/>
              <a:gd name="adj2" fmla="val 8784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B9D136D-C66F-144B-124D-438417C1C200}"/>
              </a:ext>
            </a:extLst>
          </p:cNvPr>
          <p:cNvSpPr txBox="1"/>
          <p:nvPr/>
        </p:nvSpPr>
        <p:spPr>
          <a:xfrm>
            <a:off x="4403458" y="5300759"/>
            <a:ext cx="1883524" cy="64633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Let radio task to do something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C2FB028-A8C9-DA74-36A1-BF91EF28C5AE}"/>
              </a:ext>
            </a:extLst>
          </p:cNvPr>
          <p:cNvSpPr txBox="1"/>
          <p:nvPr/>
        </p:nvSpPr>
        <p:spPr>
          <a:xfrm>
            <a:off x="4032937" y="5976002"/>
            <a:ext cx="67413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Tasks of COMMS running on 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DelfiPQcore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itel 9">
            <a:extLst>
              <a:ext uri="{FF2B5EF4-FFF2-40B4-BE49-F238E27FC236}">
                <a16:creationId xmlns:a16="http://schemas.microsoft.com/office/drawing/2014/main" id="{6E08B408-4962-7013-7F5F-346F787D10D6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953697157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5F49B4-A0E9-B983-B52D-7F35B9F87975}"/>
              </a:ext>
            </a:extLst>
          </p:cNvPr>
          <p:cNvSpPr/>
          <p:nvPr/>
        </p:nvSpPr>
        <p:spPr>
          <a:xfrm>
            <a:off x="2101026" y="1284348"/>
            <a:ext cx="8613508" cy="4662742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73808F-CAFD-CF0D-2141-8F1B56901CB3}"/>
              </a:ext>
            </a:extLst>
          </p:cNvPr>
          <p:cNvSpPr txBox="1"/>
          <p:nvPr/>
        </p:nvSpPr>
        <p:spPr>
          <a:xfrm>
            <a:off x="3823379" y="2793304"/>
            <a:ext cx="1857883" cy="95410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Command handler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80DB58-3476-AB30-868F-287A09CD1935}"/>
              </a:ext>
            </a:extLst>
          </p:cNvPr>
          <p:cNvSpPr txBox="1"/>
          <p:nvPr/>
        </p:nvSpPr>
        <p:spPr>
          <a:xfrm>
            <a:off x="7403616" y="1857396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Radio task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56427B-9852-B0E3-31B0-B0981E0BE666}"/>
              </a:ext>
            </a:extLst>
          </p:cNvPr>
          <p:cNvSpPr txBox="1"/>
          <p:nvPr/>
        </p:nvSpPr>
        <p:spPr>
          <a:xfrm>
            <a:off x="7403616" y="2882608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 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21900A-61B3-1AA3-C5A6-DF5BEE75D14A}"/>
              </a:ext>
            </a:extLst>
          </p:cNvPr>
          <p:cNvSpPr txBox="1"/>
          <p:nvPr/>
        </p:nvSpPr>
        <p:spPr>
          <a:xfrm>
            <a:off x="7403615" y="3911609"/>
            <a:ext cx="1857884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 B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68189B-78A5-0D9F-FDD6-832045FD9397}"/>
              </a:ext>
            </a:extLst>
          </p:cNvPr>
          <p:cNvSpPr txBox="1"/>
          <p:nvPr/>
        </p:nvSpPr>
        <p:spPr>
          <a:xfrm>
            <a:off x="7403616" y="4936821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Task …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8238278E-F855-8D84-5188-2CF6BF088A62}"/>
              </a:ext>
            </a:extLst>
          </p:cNvPr>
          <p:cNvSpPr/>
          <p:nvPr/>
        </p:nvSpPr>
        <p:spPr>
          <a:xfrm rot="5400000">
            <a:off x="4612445" y="3143111"/>
            <a:ext cx="265716" cy="163226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1A5F60B-3ED7-E3EA-CE73-47E5E1DD26E3}"/>
              </a:ext>
            </a:extLst>
          </p:cNvPr>
          <p:cNvSpPr txBox="1"/>
          <p:nvPr/>
        </p:nvSpPr>
        <p:spPr>
          <a:xfrm>
            <a:off x="3243299" y="4177295"/>
            <a:ext cx="116015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Radio service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420C72-52FC-C334-7052-BBB4A35DF323}"/>
              </a:ext>
            </a:extLst>
          </p:cNvPr>
          <p:cNvSpPr txBox="1"/>
          <p:nvPr/>
        </p:nvSpPr>
        <p:spPr>
          <a:xfrm>
            <a:off x="4212377" y="4238850"/>
            <a:ext cx="127227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2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37D181-F0C2-1873-30E8-49AF018D4E26}"/>
              </a:ext>
            </a:extLst>
          </p:cNvPr>
          <p:cNvSpPr txBox="1"/>
          <p:nvPr/>
        </p:nvSpPr>
        <p:spPr>
          <a:xfrm>
            <a:off x="5131356" y="4238850"/>
            <a:ext cx="127227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…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9D136D-C66F-144B-124D-438417C1C200}"/>
              </a:ext>
            </a:extLst>
          </p:cNvPr>
          <p:cNvSpPr txBox="1"/>
          <p:nvPr/>
        </p:nvSpPr>
        <p:spPr>
          <a:xfrm>
            <a:off x="4403458" y="5300759"/>
            <a:ext cx="1883524" cy="64633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Get results from radio task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C2FB028-A8C9-DA74-36A1-BF91EF28C5AE}"/>
              </a:ext>
            </a:extLst>
          </p:cNvPr>
          <p:cNvSpPr txBox="1"/>
          <p:nvPr/>
        </p:nvSpPr>
        <p:spPr>
          <a:xfrm>
            <a:off x="4032937" y="5976002"/>
            <a:ext cx="67413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Tasks of COMMS running on 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DelfiPQcore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A2C58DA1-BDB7-DDEE-FF95-6FA0D6AA86F0}"/>
              </a:ext>
            </a:extLst>
          </p:cNvPr>
          <p:cNvCxnSpPr>
            <a:cxnSpLocks/>
            <a:stCxn id="10" idx="1"/>
            <a:endCxn id="25" idx="2"/>
          </p:cNvCxnSpPr>
          <p:nvPr/>
        </p:nvCxnSpPr>
        <p:spPr>
          <a:xfrm rot="10800000" flipV="1">
            <a:off x="3823380" y="2119004"/>
            <a:ext cx="3580237" cy="2889287"/>
          </a:xfrm>
          <a:prstGeom prst="curvedConnector4">
            <a:avLst>
              <a:gd name="adj1" fmla="val 9748"/>
              <a:gd name="adj2" fmla="val 10530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el 9">
            <a:extLst>
              <a:ext uri="{FF2B5EF4-FFF2-40B4-BE49-F238E27FC236}">
                <a16:creationId xmlns:a16="http://schemas.microsoft.com/office/drawing/2014/main" id="{30404F03-CFC6-AE63-7E5C-9C578BD79601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494693312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5F49B4-A0E9-B983-B52D-7F35B9F87975}"/>
              </a:ext>
            </a:extLst>
          </p:cNvPr>
          <p:cNvSpPr/>
          <p:nvPr/>
        </p:nvSpPr>
        <p:spPr>
          <a:xfrm>
            <a:off x="2101026" y="1284348"/>
            <a:ext cx="8613508" cy="4662742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4E73E7-C9FD-060F-44C8-7096E5DAE376}"/>
              </a:ext>
            </a:extLst>
          </p:cNvPr>
          <p:cNvSpPr txBox="1"/>
          <p:nvPr/>
        </p:nvSpPr>
        <p:spPr>
          <a:xfrm>
            <a:off x="4032937" y="5976002"/>
            <a:ext cx="67413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Tasks of COMMS running on 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DelfiPQcore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73808F-CAFD-CF0D-2141-8F1B56901CB3}"/>
              </a:ext>
            </a:extLst>
          </p:cNvPr>
          <p:cNvSpPr txBox="1"/>
          <p:nvPr/>
        </p:nvSpPr>
        <p:spPr>
          <a:xfrm>
            <a:off x="3823379" y="2793304"/>
            <a:ext cx="1857883" cy="95410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Command handler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80DB58-3476-AB30-868F-287A09CD1935}"/>
              </a:ext>
            </a:extLst>
          </p:cNvPr>
          <p:cNvSpPr txBox="1"/>
          <p:nvPr/>
        </p:nvSpPr>
        <p:spPr>
          <a:xfrm>
            <a:off x="7403616" y="1857396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Radio task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56427B-9852-B0E3-31B0-B0981E0BE666}"/>
              </a:ext>
            </a:extLst>
          </p:cNvPr>
          <p:cNvSpPr txBox="1"/>
          <p:nvPr/>
        </p:nvSpPr>
        <p:spPr>
          <a:xfrm>
            <a:off x="7403616" y="2882608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 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21900A-61B3-1AA3-C5A6-DF5BEE75D14A}"/>
              </a:ext>
            </a:extLst>
          </p:cNvPr>
          <p:cNvSpPr txBox="1"/>
          <p:nvPr/>
        </p:nvSpPr>
        <p:spPr>
          <a:xfrm>
            <a:off x="7403615" y="3911609"/>
            <a:ext cx="1857884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 B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68189B-78A5-0D9F-FDD6-832045FD9397}"/>
              </a:ext>
            </a:extLst>
          </p:cNvPr>
          <p:cNvSpPr txBox="1"/>
          <p:nvPr/>
        </p:nvSpPr>
        <p:spPr>
          <a:xfrm>
            <a:off x="7403616" y="4936821"/>
            <a:ext cx="1857883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Task …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FD445A-FCC0-F31A-3656-D4FDE9F7EF1E}"/>
              </a:ext>
            </a:extLst>
          </p:cNvPr>
          <p:cNvSpPr txBox="1"/>
          <p:nvPr/>
        </p:nvSpPr>
        <p:spPr>
          <a:xfrm>
            <a:off x="1293091" y="2947190"/>
            <a:ext cx="1440287" cy="64633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Hello OBC, I finished it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97635B2-C251-E0B9-5EE1-77B0BF9D3048}"/>
              </a:ext>
            </a:extLst>
          </p:cNvPr>
          <p:cNvCxnSpPr>
            <a:cxnSpLocks/>
            <a:stCxn id="9" idx="1"/>
            <a:endCxn id="19" idx="3"/>
          </p:cNvCxnSpPr>
          <p:nvPr/>
        </p:nvCxnSpPr>
        <p:spPr>
          <a:xfrm flipH="1" flipV="1">
            <a:off x="2733378" y="3270356"/>
            <a:ext cx="109000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8238278E-F855-8D84-5188-2CF6BF088A62}"/>
              </a:ext>
            </a:extLst>
          </p:cNvPr>
          <p:cNvSpPr/>
          <p:nvPr/>
        </p:nvSpPr>
        <p:spPr>
          <a:xfrm rot="5400000">
            <a:off x="4612445" y="3143111"/>
            <a:ext cx="265716" cy="163226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1A5F60B-3ED7-E3EA-CE73-47E5E1DD26E3}"/>
              </a:ext>
            </a:extLst>
          </p:cNvPr>
          <p:cNvSpPr txBox="1"/>
          <p:nvPr/>
        </p:nvSpPr>
        <p:spPr>
          <a:xfrm>
            <a:off x="3243299" y="4177295"/>
            <a:ext cx="116015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Radio service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420C72-52FC-C334-7052-BBB4A35DF323}"/>
              </a:ext>
            </a:extLst>
          </p:cNvPr>
          <p:cNvSpPr txBox="1"/>
          <p:nvPr/>
        </p:nvSpPr>
        <p:spPr>
          <a:xfrm>
            <a:off x="4212377" y="4238850"/>
            <a:ext cx="127227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2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37D181-F0C2-1873-30E8-49AF018D4E26}"/>
              </a:ext>
            </a:extLst>
          </p:cNvPr>
          <p:cNvSpPr txBox="1"/>
          <p:nvPr/>
        </p:nvSpPr>
        <p:spPr>
          <a:xfrm>
            <a:off x="5131356" y="4238850"/>
            <a:ext cx="1272279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Service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…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itel 9">
            <a:extLst>
              <a:ext uri="{FF2B5EF4-FFF2-40B4-BE49-F238E27FC236}">
                <a16:creationId xmlns:a16="http://schemas.microsoft.com/office/drawing/2014/main" id="{2BCDCBEA-BC87-0BF8-7B19-AA3388213DF1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001844612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The onboard software has </a:t>
            </a:r>
            <a:r>
              <a:rPr lang="en-US" dirty="0">
                <a:solidFill>
                  <a:schemeClr val="accent1"/>
                </a:solidFill>
              </a:rPr>
              <a:t>different layers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10805FDE-06C6-BA9B-54CC-6F2CD7110E95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098703951"/>
      </p:ext>
    </p:extLst>
  </p:cSld>
  <p:clrMapOvr>
    <a:masterClrMapping/>
  </p:clrMapOvr>
  <p:transition spd="slow" advTm="9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1640BE-3C68-636C-CD65-4EFE499C972F}"/>
              </a:ext>
            </a:extLst>
          </p:cNvPr>
          <p:cNvSpPr txBox="1"/>
          <p:nvPr/>
        </p:nvSpPr>
        <p:spPr>
          <a:xfrm>
            <a:off x="1193606" y="4093278"/>
            <a:ext cx="4713930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Hardware abstraction layer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27B99F-94C0-4A17-5449-81E8633E3C40}"/>
              </a:ext>
            </a:extLst>
          </p:cNvPr>
          <p:cNvSpPr txBox="1"/>
          <p:nvPr/>
        </p:nvSpPr>
        <p:spPr>
          <a:xfrm>
            <a:off x="1193606" y="3093952"/>
            <a:ext cx="4713930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DelfiPQcore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C0C855-CED1-5D6E-328A-95F6DD431EAE}"/>
              </a:ext>
            </a:extLst>
          </p:cNvPr>
          <p:cNvSpPr txBox="1"/>
          <p:nvPr/>
        </p:nvSpPr>
        <p:spPr>
          <a:xfrm>
            <a:off x="1193606" y="2094626"/>
            <a:ext cx="4713930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50D8FE-639E-DBA7-D6C2-FD0449820A85}"/>
              </a:ext>
            </a:extLst>
          </p:cNvPr>
          <p:cNvSpPr txBox="1"/>
          <p:nvPr/>
        </p:nvSpPr>
        <p:spPr>
          <a:xfrm>
            <a:off x="6671884" y="3662390"/>
            <a:ext cx="4713930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Hardware driver libraries, provided by 3</a:t>
            </a:r>
            <a:r>
              <a:rPr kumimoji="0" lang="en-US" altLang="zh-CN" sz="28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rd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party (with our modifications)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93B276E-BE69-3563-61AF-874CD9D14767}"/>
              </a:ext>
            </a:extLst>
          </p:cNvPr>
          <p:cNvSpPr/>
          <p:nvPr/>
        </p:nvSpPr>
        <p:spPr>
          <a:xfrm>
            <a:off x="6284466" y="4152319"/>
            <a:ext cx="403707" cy="40513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705BD975-4EB0-E6E5-21D0-6CA04B5FAA10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43654861"/>
      </p:ext>
    </p:extLst>
  </p:cSld>
  <p:clrMapOvr>
    <a:masterClrMapping/>
  </p:clrMapOvr>
  <p:transition spd="slow" advTm="49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1640BE-3C68-636C-CD65-4EFE499C972F}"/>
              </a:ext>
            </a:extLst>
          </p:cNvPr>
          <p:cNvSpPr txBox="1"/>
          <p:nvPr/>
        </p:nvSpPr>
        <p:spPr>
          <a:xfrm>
            <a:off x="1193606" y="4093278"/>
            <a:ext cx="4713930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Hardware abstraction layer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27B99F-94C0-4A17-5449-81E8633E3C40}"/>
              </a:ext>
            </a:extLst>
          </p:cNvPr>
          <p:cNvSpPr txBox="1"/>
          <p:nvPr/>
        </p:nvSpPr>
        <p:spPr>
          <a:xfrm>
            <a:off x="1193606" y="3093952"/>
            <a:ext cx="4713930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DelfiPQcore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C0C855-CED1-5D6E-328A-95F6DD431EAE}"/>
              </a:ext>
            </a:extLst>
          </p:cNvPr>
          <p:cNvSpPr txBox="1"/>
          <p:nvPr/>
        </p:nvSpPr>
        <p:spPr>
          <a:xfrm>
            <a:off x="1193606" y="2094626"/>
            <a:ext cx="4713930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50D8FE-639E-DBA7-D6C2-FD0449820A85}"/>
              </a:ext>
            </a:extLst>
          </p:cNvPr>
          <p:cNvSpPr txBox="1"/>
          <p:nvPr/>
        </p:nvSpPr>
        <p:spPr>
          <a:xfrm>
            <a:off x="6660253" y="2663064"/>
            <a:ext cx="4713930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Real-time operation system (RTOS) made in house, because …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93B276E-BE69-3563-61AF-874CD9D14767}"/>
              </a:ext>
            </a:extLst>
          </p:cNvPr>
          <p:cNvSpPr/>
          <p:nvPr/>
        </p:nvSpPr>
        <p:spPr>
          <a:xfrm>
            <a:off x="6207685" y="3152993"/>
            <a:ext cx="403707" cy="40513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08B9ED6D-E11A-6D54-7823-7414ED7306A5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85640580"/>
      </p:ext>
    </p:extLst>
  </p:cSld>
  <p:clrMapOvr>
    <a:masterClrMapping/>
  </p:clrMapOvr>
  <p:transition spd="slow" advTm="49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1640BE-3C68-636C-CD65-4EFE499C972F}"/>
              </a:ext>
            </a:extLst>
          </p:cNvPr>
          <p:cNvSpPr txBox="1"/>
          <p:nvPr/>
        </p:nvSpPr>
        <p:spPr>
          <a:xfrm>
            <a:off x="1193606" y="4093278"/>
            <a:ext cx="4713930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Hardware abstraction layer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27B99F-94C0-4A17-5449-81E8633E3C40}"/>
              </a:ext>
            </a:extLst>
          </p:cNvPr>
          <p:cNvSpPr txBox="1"/>
          <p:nvPr/>
        </p:nvSpPr>
        <p:spPr>
          <a:xfrm>
            <a:off x="1193606" y="3093952"/>
            <a:ext cx="4713930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DelfiPQcore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C0C855-CED1-5D6E-328A-95F6DD431EAE}"/>
              </a:ext>
            </a:extLst>
          </p:cNvPr>
          <p:cNvSpPr txBox="1"/>
          <p:nvPr/>
        </p:nvSpPr>
        <p:spPr>
          <a:xfrm>
            <a:off x="1193606" y="2094626"/>
            <a:ext cx="4713930" cy="52321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50D8FE-639E-DBA7-D6C2-FD0449820A85}"/>
              </a:ext>
            </a:extLst>
          </p:cNvPr>
          <p:cNvSpPr txBox="1"/>
          <p:nvPr/>
        </p:nvSpPr>
        <p:spPr>
          <a:xfrm>
            <a:off x="6671884" y="1526298"/>
            <a:ext cx="4713930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Tasks are like applications on your phones.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Different subsystems have different tasks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93B276E-BE69-3563-61AF-874CD9D14767}"/>
              </a:ext>
            </a:extLst>
          </p:cNvPr>
          <p:cNvSpPr/>
          <p:nvPr/>
        </p:nvSpPr>
        <p:spPr>
          <a:xfrm>
            <a:off x="6207111" y="2153667"/>
            <a:ext cx="403707" cy="40513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15A886D3-6843-EAAC-9432-A4D0296BB9A0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4096843720"/>
      </p:ext>
    </p:extLst>
  </p:cSld>
  <p:clrMapOvr>
    <a:masterClrMapping/>
  </p:clrMapOvr>
  <p:transition spd="slow" advTm="68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Compare Delfi-PQ onboard software with </a:t>
            </a:r>
            <a:r>
              <a:rPr lang="en-US" dirty="0">
                <a:solidFill>
                  <a:schemeClr val="accent1"/>
                </a:solidFill>
              </a:rPr>
              <a:t>other onboard software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93D4C451-587E-B92A-33CF-C6A5DD20FB6A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1223702808"/>
      </p:ext>
    </p:extLst>
  </p:cSld>
  <p:clrMapOvr>
    <a:masterClrMapping/>
  </p:clrMapOvr>
  <p:transition spd="slow" advTm="348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F122764-60DF-9E07-1A65-2EB3A77A4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930088"/>
              </p:ext>
            </p:extLst>
          </p:nvPr>
        </p:nvGraphicFramePr>
        <p:xfrm>
          <a:off x="3496235" y="858675"/>
          <a:ext cx="8444754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249271">
                  <a:extLst>
                    <a:ext uri="{9D8B030D-6E8A-4147-A177-3AD203B41FA5}">
                      <a16:colId xmlns:a16="http://schemas.microsoft.com/office/drawing/2014/main" val="4114147375"/>
                    </a:ext>
                  </a:extLst>
                </a:gridCol>
                <a:gridCol w="2463501">
                  <a:extLst>
                    <a:ext uri="{9D8B030D-6E8A-4147-A177-3AD203B41FA5}">
                      <a16:colId xmlns:a16="http://schemas.microsoft.com/office/drawing/2014/main" val="305581498"/>
                    </a:ext>
                  </a:extLst>
                </a:gridCol>
                <a:gridCol w="1731982">
                  <a:extLst>
                    <a:ext uri="{9D8B030D-6E8A-4147-A177-3AD203B41FA5}">
                      <a16:colId xmlns:a16="http://schemas.microsoft.com/office/drawing/2014/main" val="1000826607"/>
                    </a:ext>
                  </a:extLst>
                </a:gridCol>
              </a:tblGrid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Onboard Software Repository</a:t>
                      </a:r>
                      <a:endParaRPr lang="zh-CN" sz="36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Lines of Code</a:t>
                      </a:r>
                      <a:endParaRPr lang="zh-CN" sz="36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zh-CN" sz="36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0581126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Delfi-PQ Flight Software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20107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02100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NASA Core Flight System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100132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C++, Python, Perl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11696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NASA JPL F Prime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82915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C++, Python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34113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KubOS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57968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Rust, C, Python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3536308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ESA Nanosat-MO-Framework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543396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061287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 Poly libproc for CubeSat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25649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07923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FossaSat-1 Pocosatellite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1534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C++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580306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EASAT-2 PocketQube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1816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520044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MelbourneSpaceProgram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21668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9538752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ACEE008-C62C-D079-23CA-21EB544165A8}"/>
              </a:ext>
            </a:extLst>
          </p:cNvPr>
          <p:cNvSpPr txBox="1"/>
          <p:nvPr/>
        </p:nvSpPr>
        <p:spPr>
          <a:xfrm>
            <a:off x="536206" y="2736503"/>
            <a:ext cx="2537196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Simpler than software for “big” satellites </a:t>
            </a:r>
          </a:p>
        </p:txBody>
      </p:sp>
      <p:sp>
        <p:nvSpPr>
          <p:cNvPr id="18" name="Titel 9">
            <a:extLst>
              <a:ext uri="{FF2B5EF4-FFF2-40B4-BE49-F238E27FC236}">
                <a16:creationId xmlns:a16="http://schemas.microsoft.com/office/drawing/2014/main" id="{B2DF833C-6672-58D6-A619-101AD507423C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699453448"/>
      </p:ext>
    </p:extLst>
  </p:cSld>
  <p:clrMapOvr>
    <a:masterClrMapping/>
  </p:clrMapOvr>
  <p:transition spd="slow" advTm="5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F122764-60DF-9E07-1A65-2EB3A77A4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2464"/>
              </p:ext>
            </p:extLst>
          </p:nvPr>
        </p:nvGraphicFramePr>
        <p:xfrm>
          <a:off x="3496235" y="858675"/>
          <a:ext cx="8444754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249271">
                  <a:extLst>
                    <a:ext uri="{9D8B030D-6E8A-4147-A177-3AD203B41FA5}">
                      <a16:colId xmlns:a16="http://schemas.microsoft.com/office/drawing/2014/main" val="4114147375"/>
                    </a:ext>
                  </a:extLst>
                </a:gridCol>
                <a:gridCol w="2463501">
                  <a:extLst>
                    <a:ext uri="{9D8B030D-6E8A-4147-A177-3AD203B41FA5}">
                      <a16:colId xmlns:a16="http://schemas.microsoft.com/office/drawing/2014/main" val="305581498"/>
                    </a:ext>
                  </a:extLst>
                </a:gridCol>
                <a:gridCol w="1731982">
                  <a:extLst>
                    <a:ext uri="{9D8B030D-6E8A-4147-A177-3AD203B41FA5}">
                      <a16:colId xmlns:a16="http://schemas.microsoft.com/office/drawing/2014/main" val="1000826607"/>
                    </a:ext>
                  </a:extLst>
                </a:gridCol>
              </a:tblGrid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Onboard Software Repository</a:t>
                      </a:r>
                      <a:endParaRPr lang="zh-CN" sz="36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Lines of Code</a:t>
                      </a:r>
                      <a:endParaRPr lang="zh-CN" sz="36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zh-CN" sz="36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0581126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Delfi-PQ Flight Software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20107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02100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NASA Core Flight System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100132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C++, Python, Perl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11696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NASA JPL F Prime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82915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C++, Python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34113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KubOS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57968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Rust, C, Python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3536308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ESA Nanosat-MO-Framework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543396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061287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 Poly libproc for CubeSat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25649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07923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FossaSat-1 Pocosatellite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1534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C++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580306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EASAT-2 PocketQube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1816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520044"/>
                  </a:ext>
                </a:extLst>
              </a:tr>
              <a:tr h="301304">
                <a:tc>
                  <a:txBody>
                    <a:bodyPr/>
                    <a:lstStyle/>
                    <a:p>
                      <a:pPr algn="l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MelbourneSpaceProgram</a:t>
                      </a:r>
                      <a:endParaRPr lang="zh-CN" sz="3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21668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 C++</a:t>
                      </a:r>
                      <a:endParaRPr lang="zh-CN" sz="3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9538752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ACEE008-C62C-D079-23CA-21EB544165A8}"/>
              </a:ext>
            </a:extLst>
          </p:cNvPr>
          <p:cNvSpPr txBox="1"/>
          <p:nvPr/>
        </p:nvSpPr>
        <p:spPr>
          <a:xfrm>
            <a:off x="251011" y="2478491"/>
            <a:ext cx="2954869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Similar, or more complex than other CubeSat / 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PocketQube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software</a:t>
            </a: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D2D721CA-7A41-ED6F-7258-6B77206A8E5E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082394253"/>
      </p:ext>
    </p:extLst>
  </p:cSld>
  <p:clrMapOvr>
    <a:masterClrMapping/>
  </p:clrMapOvr>
  <p:transition spd="slow" advTm="106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Overview</a:t>
            </a:r>
          </a:p>
          <a:p>
            <a:r>
              <a:rPr lang="nl-NL" sz="4000" dirty="0"/>
              <a:t>Background</a:t>
            </a:r>
          </a:p>
          <a:p>
            <a:r>
              <a:rPr lang="nl-NL" sz="4000" dirty="0"/>
              <a:t>Method</a:t>
            </a:r>
          </a:p>
          <a:p>
            <a:r>
              <a:rPr lang="nl-NL" sz="4000" dirty="0"/>
              <a:t>Experiments</a:t>
            </a:r>
          </a:p>
          <a:p>
            <a:r>
              <a:rPr lang="nl-NL" sz="4000" dirty="0"/>
              <a:t>Conclusions &amp; Recommendations</a:t>
            </a:r>
          </a:p>
        </p:txBody>
      </p:sp>
    </p:spTree>
  </p:cSld>
  <p:clrMapOvr>
    <a:masterClrMapping/>
  </p:clrMapOvr>
  <p:transition spd="slow" advTm="97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FS Layered Architecture">
            <a:extLst>
              <a:ext uri="{FF2B5EF4-FFF2-40B4-BE49-F238E27FC236}">
                <a16:creationId xmlns:a16="http://schemas.microsoft.com/office/drawing/2014/main" id="{DF0275FD-926A-5A98-5724-672012D6B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48" y="1850690"/>
            <a:ext cx="7753530" cy="258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D38D1D-815B-7A30-6371-911324824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2" y="1850690"/>
            <a:ext cx="3347970" cy="26728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68A64C-2147-78E1-4224-972723F3F815}"/>
              </a:ext>
            </a:extLst>
          </p:cNvPr>
          <p:cNvSpPr txBox="1"/>
          <p:nvPr/>
        </p:nvSpPr>
        <p:spPr>
          <a:xfrm>
            <a:off x="360141" y="1252166"/>
            <a:ext cx="390620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Delfi-PQ onboard software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B3E964-34DD-0337-F3E7-9959C8897674}"/>
              </a:ext>
            </a:extLst>
          </p:cNvPr>
          <p:cNvSpPr txBox="1"/>
          <p:nvPr/>
        </p:nvSpPr>
        <p:spPr>
          <a:xfrm>
            <a:off x="5908988" y="1252166"/>
            <a:ext cx="446825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NASA core Flight System (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cFS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25CC05-2D39-55F0-4E53-3E7B17989F63}"/>
              </a:ext>
            </a:extLst>
          </p:cNvPr>
          <p:cNvSpPr txBox="1"/>
          <p:nvPr/>
        </p:nvSpPr>
        <p:spPr>
          <a:xfrm>
            <a:off x="3221991" y="5118436"/>
            <a:ext cx="5718237" cy="58477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They also have different layers</a:t>
            </a: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311E5CF6-FFA9-DFFA-A246-85823518CE46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19798612"/>
      </p:ext>
    </p:extLst>
  </p:cSld>
  <p:clrMapOvr>
    <a:masterClrMapping/>
  </p:clrMapOvr>
  <p:transition spd="slow" advTm="408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F7725C5-45E5-D325-5D78-156C85384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077593"/>
              </p:ext>
            </p:extLst>
          </p:nvPr>
        </p:nvGraphicFramePr>
        <p:xfrm>
          <a:off x="3646842" y="30480"/>
          <a:ext cx="8545158" cy="68275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74765">
                  <a:extLst>
                    <a:ext uri="{9D8B030D-6E8A-4147-A177-3AD203B41FA5}">
                      <a16:colId xmlns:a16="http://schemas.microsoft.com/office/drawing/2014/main" val="2499367495"/>
                    </a:ext>
                  </a:extLst>
                </a:gridCol>
                <a:gridCol w="3595034">
                  <a:extLst>
                    <a:ext uri="{9D8B030D-6E8A-4147-A177-3AD203B41FA5}">
                      <a16:colId xmlns:a16="http://schemas.microsoft.com/office/drawing/2014/main" val="3835003364"/>
                    </a:ext>
                  </a:extLst>
                </a:gridCol>
                <a:gridCol w="3175359">
                  <a:extLst>
                    <a:ext uri="{9D8B030D-6E8A-4147-A177-3AD203B41FA5}">
                      <a16:colId xmlns:a16="http://schemas.microsoft.com/office/drawing/2014/main" val="2666065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Application in </a:t>
                      </a:r>
                      <a:r>
                        <a:rPr lang="en-GB" sz="1400" b="1" dirty="0" err="1">
                          <a:effectLst/>
                        </a:rPr>
                        <a:t>cFS</a:t>
                      </a:r>
                      <a:endParaRPr lang="zh-CN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Explanation</a:t>
                      </a:r>
                      <a:endParaRPr lang="zh-CN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Similar Functionality in Delfi-PQ</a:t>
                      </a:r>
                      <a:endParaRPr lang="zh-CN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831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Health and Safety App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Kick watchdog, monitor applications and events, take table-defined actions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Kick watchdogs, but do not monitor tasks and take recovery actions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468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Housekeeping App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Collects and re-packages telemetry from other applications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Housekeeping service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1770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Data Storage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Record housekeeping, engineering. and science data onboard for downlink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OBC state machine does it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541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File Manager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Interfaces to the ground for managing files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No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0383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Limit Checker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Compare the telemetry with thresholds and take table-defined actions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OBC state machine checks some telemetry parameters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9519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Memory Dwell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Sample data at any process address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No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8897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Scheduler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Schedule onboard applications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DelfiPQcore scheduler can do it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23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Stored Command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Executes preloaded command sequences at predetermined time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No. Delfi-PQ execute all ground commands immediately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143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Software Bus Network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Passes Software Bus messages over various “plug-in” network protocols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No. Delfi-PQ has some dirty ways for inter-task communication, such as call back functions and global </a:t>
                      </a:r>
                      <a:r>
                        <a:rPr lang="en-GB" sz="1400" dirty="0" err="1">
                          <a:effectLst/>
                        </a:rPr>
                        <a:t>viriables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636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Checksum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Performs data integrity checking of memory, tables, and files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Delfi-PQ will check MD5 of binary code during software update, but it won’t check that in normal operation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5743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Memory Manager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Provides the ability to load and dump memory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No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3627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CFDP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Transfers/receives file data to/from the ground according to CCSDS CFDF protocol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The telemetry service can transfer telemetry data from the SD card to the ground station. It doesn’t follow the CFDF protocol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1541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Command Ingest Lab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Accepts CCSDS telecommand packets over a UDP/IP port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OBC state machine and the radio service accept ground commands. It doesn’t follow the CCSDS standard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52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Telemetry Output Lab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Sends CCSDS telemetry packets over a UDP/IP port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OBC state machine and the radio service send telemetry to the ground. It doesn’t follow the CCSDS standard.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843483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ABA7FB4-7E1F-CD62-ED58-6C450136ED39}"/>
              </a:ext>
            </a:extLst>
          </p:cNvPr>
          <p:cNvSpPr txBox="1"/>
          <p:nvPr/>
        </p:nvSpPr>
        <p:spPr>
          <a:xfrm>
            <a:off x="175707" y="2305616"/>
            <a:ext cx="3299013" cy="22467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Delfi-PQ tasks have similar functions as the mission-independent Apps in NASA 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cFS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675172"/>
      </p:ext>
    </p:extLst>
  </p:cSld>
  <p:clrMapOvr>
    <a:masterClrMapping/>
  </p:clrMapOvr>
  <p:transition spd="slow" advTm="68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F7725C5-45E5-D325-5D78-156C85384DD3}"/>
              </a:ext>
            </a:extLst>
          </p:cNvPr>
          <p:cNvGraphicFramePr>
            <a:graphicFrameLocks noGrp="1"/>
          </p:cNvGraphicFramePr>
          <p:nvPr/>
        </p:nvGraphicFramePr>
        <p:xfrm>
          <a:off x="3646842" y="30480"/>
          <a:ext cx="8545158" cy="68275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74765">
                  <a:extLst>
                    <a:ext uri="{9D8B030D-6E8A-4147-A177-3AD203B41FA5}">
                      <a16:colId xmlns:a16="http://schemas.microsoft.com/office/drawing/2014/main" val="2499367495"/>
                    </a:ext>
                  </a:extLst>
                </a:gridCol>
                <a:gridCol w="3595034">
                  <a:extLst>
                    <a:ext uri="{9D8B030D-6E8A-4147-A177-3AD203B41FA5}">
                      <a16:colId xmlns:a16="http://schemas.microsoft.com/office/drawing/2014/main" val="3835003364"/>
                    </a:ext>
                  </a:extLst>
                </a:gridCol>
                <a:gridCol w="3175359">
                  <a:extLst>
                    <a:ext uri="{9D8B030D-6E8A-4147-A177-3AD203B41FA5}">
                      <a16:colId xmlns:a16="http://schemas.microsoft.com/office/drawing/2014/main" val="2666065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Application in </a:t>
                      </a:r>
                      <a:r>
                        <a:rPr lang="en-GB" sz="1400" b="1" dirty="0" err="1">
                          <a:effectLst/>
                        </a:rPr>
                        <a:t>cFS</a:t>
                      </a:r>
                      <a:endParaRPr lang="zh-CN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Explanation</a:t>
                      </a:r>
                      <a:endParaRPr lang="zh-CN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Similar Functionality in Delfi-PQ</a:t>
                      </a:r>
                      <a:endParaRPr lang="zh-CN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831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Health and Safety App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Kick watchdog, monitor applications and events, take table-defined actions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Kick watchdogs, but do not monitor tasks and take recovery actions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468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Housekeeping App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Collects and re-packages telemetry from other applications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Housekeeping service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1770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Data Storage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Record housekeeping, engineering. and science data onboard for downlink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OBC state machine does it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541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File Manager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Interfaces to the ground for managing files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No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0383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Limit Checker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Compare the telemetry with thresholds and take table-defined actions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OBC state machine checks some telemetry parameters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9519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Memory Dwell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Sample data at any process address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No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8897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Scheduler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Schedule onboard applications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DelfiPQcore scheduler can do it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23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Stored Command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Executes preloaded command sequences at predetermined time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No. Delfi-PQ execute all ground commands immediately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143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Software Bus Network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Passes Software Bus messages over various “plug-in” network protocols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No. Delfi-PQ has some dirty ways for inter-task communication, such as call back functions and global </a:t>
                      </a:r>
                      <a:r>
                        <a:rPr lang="en-GB" sz="1400" dirty="0" err="1">
                          <a:effectLst/>
                        </a:rPr>
                        <a:t>viriables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636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Checksum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Performs data integrity checking of memory, tables, and files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Delfi-PQ will check MD5 of binary code during software update, but it won’t check that in normal operation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5743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Memory Manager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Provides the ability to load and dump memory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No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3627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CFDP App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Transfers/receives file data to/from the ground according to CCSDS CFDF protocol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The telemetry service can transfer telemetry data from the SD card to the ground station. It doesn’t follow the CFDF protocol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1541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Command Ingest Lab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Accepts CCSDS telecommand packets over a UDP/IP port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OBC state machine and the radio service accept ground commands. It doesn’t follow the CCSDS standard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1952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Telemetry Output Lab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Sends CCSDS telemetry packets over a UDP/IP port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OBC state machine and the radio service send telemetry to the ground. It doesn’t follow the CCSDS standard.</a:t>
                      </a:r>
                      <a:endParaRPr lang="zh-C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843483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ABA7FB4-7E1F-CD62-ED58-6C450136ED39}"/>
              </a:ext>
            </a:extLst>
          </p:cNvPr>
          <p:cNvSpPr txBox="1"/>
          <p:nvPr/>
        </p:nvSpPr>
        <p:spPr>
          <a:xfrm>
            <a:off x="175707" y="2090173"/>
            <a:ext cx="3299013" cy="267765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But,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 - Mission-dependent Apps in 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cFS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are more complex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</a:rPr>
              <a:t>  - We do not follow some standards, e.g., CCSDS CFDF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0551929"/>
      </p:ext>
    </p:extLst>
  </p:cSld>
  <p:clrMapOvr>
    <a:masterClrMapping/>
  </p:clrMapOvr>
  <p:transition spd="slow" advTm="79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49F36A3D-150B-5570-392F-B71EE3091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5282" y="1314320"/>
            <a:ext cx="10773502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3524" marR="0" lvl="1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DelfiPQcore level: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DelfiPQcore provides similar capabilities to core Flight Executive (cFE) of cFS.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But it does NOT have a </a:t>
            </a:r>
            <a:r>
              <a:rPr lang="nl-NL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formal inter-task communication interface.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 also does NOT have </a:t>
            </a: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complex fault</a:t>
            </a:r>
            <a:r>
              <a:rPr lang="nl-NL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-handling mechanism.</a:t>
            </a: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</a:p>
          <a:p>
            <a:pPr lvl="2"/>
            <a:endParaRPr lang="nl-NL" sz="2800" dirty="0"/>
          </a:p>
        </p:txBody>
      </p:sp>
      <p:sp>
        <p:nvSpPr>
          <p:cNvPr id="5" name="Titel 9">
            <a:extLst>
              <a:ext uri="{FF2B5EF4-FFF2-40B4-BE49-F238E27FC236}">
                <a16:creationId xmlns:a16="http://schemas.microsoft.com/office/drawing/2014/main" id="{A6832191-4F60-3CE3-BE41-4E1FE71328EC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275415626"/>
      </p:ext>
    </p:extLst>
  </p:cSld>
  <p:clrMapOvr>
    <a:masterClrMapping/>
  </p:clrMapOvr>
  <p:transition spd="slow" advTm="400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Delfi-PQ was launched in January 2022.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It is working now.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9274EB27-104F-117F-DC18-FC67FEAF2AC4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704086623"/>
      </p:ext>
    </p:extLst>
  </p:cSld>
  <p:clrMapOvr>
    <a:masterClrMapping/>
  </p:clrMapOvr>
  <p:transition spd="slow" advTm="100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汽车的方向盘&#10;&#10;中度可信度描述已自动生成">
            <a:extLst>
              <a:ext uri="{FF2B5EF4-FFF2-40B4-BE49-F238E27FC236}">
                <a16:creationId xmlns:a16="http://schemas.microsoft.com/office/drawing/2014/main" id="{F33B055E-14F7-1234-C55F-D1461FA667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" t="-1512" r="-1038" b="1512"/>
          <a:stretch/>
        </p:blipFill>
        <p:spPr bwMode="auto">
          <a:xfrm>
            <a:off x="2786230" y="998499"/>
            <a:ext cx="8936483" cy="5047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852330-11B7-3F7D-6E3A-A13C52EBAD91}"/>
              </a:ext>
            </a:extLst>
          </p:cNvPr>
          <p:cNvSpPr txBox="1"/>
          <p:nvPr/>
        </p:nvSpPr>
        <p:spPr>
          <a:xfrm>
            <a:off x="9316121" y="6045797"/>
            <a:ext cx="248634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Cape Canaveral</a:t>
            </a:r>
            <a:endParaRPr lang="zh-CN" altLang="en-US" sz="2400" dirty="0"/>
          </a:p>
        </p:txBody>
      </p:sp>
      <p:sp>
        <p:nvSpPr>
          <p:cNvPr id="8" name="Titel 9">
            <a:extLst>
              <a:ext uri="{FF2B5EF4-FFF2-40B4-BE49-F238E27FC236}">
                <a16:creationId xmlns:a16="http://schemas.microsoft.com/office/drawing/2014/main" id="{A442AED8-C887-5BC0-671C-CD1EDA860B0F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855053468"/>
      </p:ext>
    </p:extLst>
  </p:cSld>
  <p:clrMapOvr>
    <a:masterClrMapping/>
  </p:clrMapOvr>
  <p:transition spd="slow" advTm="108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D852330-11B7-3F7D-6E3A-A13C52EBAD91}"/>
              </a:ext>
            </a:extLst>
          </p:cNvPr>
          <p:cNvSpPr txBox="1"/>
          <p:nvPr/>
        </p:nvSpPr>
        <p:spPr>
          <a:xfrm>
            <a:off x="9316121" y="6045797"/>
            <a:ext cx="248634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nl-NL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launch</a:t>
            </a:r>
            <a:endParaRPr lang="zh-CN" altLang="en-US" sz="2400" dirty="0"/>
          </a:p>
        </p:txBody>
      </p:sp>
      <p:pic>
        <p:nvPicPr>
          <p:cNvPr id="2" name="图片 1" descr="夜空下的树&#10;&#10;低可信度描述已自动生成">
            <a:extLst>
              <a:ext uri="{FF2B5EF4-FFF2-40B4-BE49-F238E27FC236}">
                <a16:creationId xmlns:a16="http://schemas.microsoft.com/office/drawing/2014/main" id="{93DF71F9-293A-EA4D-F70A-2CE000A704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t="-426" r="496" b="-269"/>
          <a:stretch/>
        </p:blipFill>
        <p:spPr bwMode="auto">
          <a:xfrm>
            <a:off x="1785771" y="993422"/>
            <a:ext cx="9864762" cy="5052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el 9">
            <a:extLst>
              <a:ext uri="{FF2B5EF4-FFF2-40B4-BE49-F238E27FC236}">
                <a16:creationId xmlns:a16="http://schemas.microsoft.com/office/drawing/2014/main" id="{FD3519DE-CF21-11CA-9EC9-5B2B3E98759B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996764642"/>
      </p:ext>
    </p:extLst>
  </p:cSld>
  <p:clrMapOvr>
    <a:masterClrMapping/>
  </p:clrMapOvr>
  <p:transition spd="slow" advTm="50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</a:t>
            </a:r>
            <a:endParaRPr lang="nl-NL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852330-11B7-3F7D-6E3A-A13C52EBAD91}"/>
              </a:ext>
            </a:extLst>
          </p:cNvPr>
          <p:cNvSpPr txBox="1"/>
          <p:nvPr/>
        </p:nvSpPr>
        <p:spPr>
          <a:xfrm>
            <a:off x="7723991" y="6045797"/>
            <a:ext cx="407847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nl-NL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Telemetry in past 30 days</a:t>
            </a:r>
            <a:endParaRPr lang="zh-CN" altLang="en-US" sz="2400" dirty="0"/>
          </a:p>
        </p:txBody>
      </p: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39023E15-C88E-A97D-79E5-FFC555B5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8" y="312564"/>
            <a:ext cx="11565799" cy="57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98434"/>
      </p:ext>
    </p:extLst>
  </p:cSld>
  <p:clrMapOvr>
    <a:masterClrMapping/>
  </p:clrMapOvr>
  <p:transition spd="slow" advTm="53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There were problems due to </a:t>
            </a:r>
            <a:r>
              <a:rPr lang="en-US" dirty="0">
                <a:solidFill>
                  <a:schemeClr val="accent1"/>
                </a:solidFill>
              </a:rPr>
              <a:t>lack of testing</a:t>
            </a:r>
            <a:r>
              <a:rPr lang="en-US" dirty="0">
                <a:solidFill>
                  <a:schemeClr val="tx1"/>
                </a:solidFill>
              </a:rPr>
              <a:t>…but we are lucky!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(More stories in the thesis document)</a:t>
            </a:r>
            <a:endParaRPr sz="2800"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49890F9A-CF7A-157C-8D6B-C8DDEFA38E8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About Delfi-PQ</a:t>
            </a:r>
          </a:p>
        </p:txBody>
      </p:sp>
    </p:spTree>
    <p:extLst>
      <p:ext uri="{BB962C8B-B14F-4D97-AF65-F5344CB8AC3E}">
        <p14:creationId xmlns:p14="http://schemas.microsoft.com/office/powerpoint/2010/main" val="2474394637"/>
      </p:ext>
    </p:extLst>
  </p:cSld>
  <p:clrMapOvr>
    <a:masterClrMapping/>
  </p:clrMapOvr>
  <p:transition spd="slow" advTm="469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</a:t>
            </a:r>
            <a:endParaRPr lang="nl-NL"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D76BFEDE-F63A-C682-29B1-965A287E0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324" y="1297190"/>
            <a:ext cx="8550688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About Delfi-PQ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Software Testing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Sequential Decision Making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RL-Based Testing</a:t>
            </a:r>
          </a:p>
        </p:txBody>
      </p:sp>
    </p:spTree>
    <p:extLst>
      <p:ext uri="{BB962C8B-B14F-4D97-AF65-F5344CB8AC3E}">
        <p14:creationId xmlns:p14="http://schemas.microsoft.com/office/powerpoint/2010/main" val="22165872"/>
      </p:ext>
    </p:extLst>
  </p:cSld>
  <p:clrMapOvr>
    <a:masterClrMapping/>
  </p:clrMapOvr>
  <p:transition spd="slow" advTm="6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A0C6A64-C2E7-E666-A5FC-E18F1564806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709765" y="2044094"/>
            <a:ext cx="1102864" cy="41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jdelijke aanduiding voor verticale tekst 10">
            <a:extLst>
              <a:ext uri="{FF2B5EF4-FFF2-40B4-BE49-F238E27FC236}">
                <a16:creationId xmlns:a16="http://schemas.microsoft.com/office/drawing/2014/main" id="{310662FF-82AC-F3BB-99BF-1634A9A94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8618" y="1616837"/>
            <a:ext cx="8501705" cy="36243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sz="4000" dirty="0"/>
              <a:t>Overview</a:t>
            </a:r>
          </a:p>
          <a:p>
            <a:r>
              <a:rPr lang="nl-NL" sz="4000" dirty="0"/>
              <a:t>Background</a:t>
            </a:r>
          </a:p>
          <a:p>
            <a:r>
              <a:rPr lang="nl-NL" sz="4000" dirty="0"/>
              <a:t>Method</a:t>
            </a:r>
          </a:p>
          <a:p>
            <a:r>
              <a:rPr lang="nl-NL" sz="4000" dirty="0"/>
              <a:t>Experiments</a:t>
            </a:r>
          </a:p>
          <a:p>
            <a:r>
              <a:rPr lang="nl-NL" sz="4000" dirty="0"/>
              <a:t>Conclusions &amp; Recommendations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7EDE68-8FAD-F03E-164E-421A0730C3F8}"/>
              </a:ext>
            </a:extLst>
          </p:cNvPr>
          <p:cNvSpPr txBox="1"/>
          <p:nvPr/>
        </p:nvSpPr>
        <p:spPr>
          <a:xfrm>
            <a:off x="6812629" y="1628596"/>
            <a:ext cx="3729865" cy="830995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</a:rPr>
              <a:t>Interesting f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 the general space engineers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3912"/>
      </p:ext>
    </p:extLst>
  </p:cSld>
  <p:clrMapOvr>
    <a:masterClrMapping/>
  </p:clrMapOvr>
  <p:transition spd="slow" advTm="25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</a:t>
            </a:r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D76BFEDE-F63A-C682-29B1-965A287E0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324" y="1297190"/>
            <a:ext cx="8550688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Delfi-PQ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Software Testing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Decision Making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302711784"/>
      </p:ext>
    </p:extLst>
  </p:cSld>
  <p:clrMapOvr>
    <a:masterClrMapping/>
  </p:clrMapOvr>
  <p:transition spd="slow" advTm="513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013106"/>
            <a:ext cx="10773502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b="1" dirty="0"/>
              <a:t>Definitions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rgbClr val="00B0F0"/>
                </a:solidFill>
              </a:rPr>
              <a:t>T</a:t>
            </a: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est case</a:t>
            </a:r>
            <a:r>
              <a:rPr lang="nl-NL" altLang="zh-CN" sz="2800" dirty="0"/>
              <a:t> is a pre-written sequence of </a:t>
            </a:r>
            <a:r>
              <a:rPr lang="nl-NL" altLang="zh-CN" sz="2800" dirty="0">
                <a:solidFill>
                  <a:srgbClr val="00B0F0"/>
                </a:solidFill>
              </a:rPr>
              <a:t>testing commands </a:t>
            </a:r>
            <a:r>
              <a:rPr lang="nl-NL" altLang="zh-CN" sz="2800" dirty="0"/>
              <a:t>which will be executed during a test.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/>
              <a:t>By contrast, </a:t>
            </a:r>
            <a:r>
              <a:rPr lang="nl-NL" altLang="zh-CN" sz="2800" dirty="0">
                <a:solidFill>
                  <a:srgbClr val="00B0F0"/>
                </a:solidFill>
              </a:rPr>
              <a:t>test command generation </a:t>
            </a:r>
            <a:r>
              <a:rPr lang="nl-NL" altLang="zh-CN" sz="2800" dirty="0">
                <a:solidFill>
                  <a:schemeClr val="tx1"/>
                </a:solidFill>
              </a:rPr>
              <a:t>selects commands in real time, according to the current state (my study).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rgbClr val="00B0F0"/>
                </a:solidFill>
              </a:rPr>
              <a:t>Test oracle </a:t>
            </a:r>
            <a:r>
              <a:rPr lang="nl-NL" altLang="zh-CN" sz="2800" dirty="0">
                <a:solidFill>
                  <a:schemeClr val="tx1"/>
                </a:solidFill>
              </a:rPr>
              <a:t>is</a:t>
            </a:r>
            <a:r>
              <a:rPr lang="nl-NL" altLang="zh-CN" sz="2800" dirty="0"/>
              <a:t> a set of conditions to determine whether the system under test behaves correctly or not.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rgbClr val="00B0F0"/>
                </a:solidFill>
              </a:rPr>
              <a:t>Test coverage </a:t>
            </a:r>
            <a:r>
              <a:rPr lang="nl-NL" altLang="zh-CN" sz="2800" dirty="0"/>
              <a:t>is a metric that shows the amount of testing performed. Different coverage types: </a:t>
            </a:r>
            <a:r>
              <a:rPr lang="nl-NL" altLang="zh-CN" sz="2800" dirty="0">
                <a:solidFill>
                  <a:srgbClr val="00B0F0"/>
                </a:solidFill>
              </a:rPr>
              <a:t>code coverage </a:t>
            </a:r>
            <a:r>
              <a:rPr lang="nl-NL" altLang="zh-CN" sz="2800" dirty="0"/>
              <a:t>(line, branch, MC/DC...), </a:t>
            </a:r>
            <a:r>
              <a:rPr lang="nl-NL" altLang="zh-CN" sz="2800" dirty="0">
                <a:solidFill>
                  <a:srgbClr val="00B0F0"/>
                </a:solidFill>
              </a:rPr>
              <a:t>state coverage</a:t>
            </a:r>
            <a:r>
              <a:rPr lang="nl-NL" altLang="zh-CN" sz="2800" dirty="0"/>
              <a:t>, </a:t>
            </a:r>
            <a:r>
              <a:rPr lang="nl-NL" altLang="zh-CN" sz="2800" dirty="0">
                <a:solidFill>
                  <a:srgbClr val="00B0F0"/>
                </a:solidFill>
              </a:rPr>
              <a:t>requirement coverage</a:t>
            </a:r>
            <a:r>
              <a:rPr lang="nl-NL" altLang="zh-CN" sz="2800" dirty="0"/>
              <a:t>, etc.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kumimoji="0" lang="nl-NL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2"/>
            <a:endParaRPr lang="nl-NL" sz="2800" dirty="0"/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Background / Software 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504384"/>
      </p:ext>
    </p:extLst>
  </p:cSld>
  <p:clrMapOvr>
    <a:masterClrMapping/>
  </p:clrMapOvr>
  <p:transition spd="slow" advTm="137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013106"/>
            <a:ext cx="10773502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b="1" dirty="0"/>
              <a:t>Definitions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rgbClr val="00B0F0"/>
                </a:solidFill>
              </a:rPr>
              <a:t>Testing goals </a:t>
            </a:r>
            <a:r>
              <a:rPr lang="nl-NL" altLang="zh-CN" sz="2800" dirty="0">
                <a:solidFill>
                  <a:schemeClr val="tx1"/>
                </a:solidFill>
              </a:rPr>
              <a:t>are immediate goals that help testers find bugs. 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</a:rPr>
              <a:t>Examples include: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Maximize specific test coverage (code/state/requirement coverage)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</a:rPr>
              <a:t>    Maximize a computable metric (CPU load, estimated risk, etc)</a:t>
            </a:r>
            <a:endParaRPr kumimoji="0" lang="nl-NL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2"/>
            <a:endParaRPr lang="nl-NL" sz="2800" dirty="0"/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0D3CD4C8-4C4F-780B-B9B9-C20D7A211B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Background / Software 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014744"/>
      </p:ext>
    </p:extLst>
  </p:cSld>
  <p:clrMapOvr>
    <a:masterClrMapping/>
  </p:clrMapOvr>
  <p:transition spd="slow" advTm="437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013106"/>
            <a:ext cx="10773502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b="1" dirty="0"/>
              <a:t>Definitions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rgbClr val="00B0F0"/>
                </a:solidFill>
              </a:rPr>
              <a:t>Regression testing </a:t>
            </a:r>
            <a:r>
              <a:rPr lang="nl-NL" altLang="zh-CN" sz="2800" dirty="0">
                <a:solidFill>
                  <a:schemeClr val="tx1"/>
                </a:solidFill>
              </a:rPr>
              <a:t>tries to confirm a recent code change has not affected existing features.</a:t>
            </a:r>
            <a:endParaRPr kumimoji="0" lang="nl-NL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2"/>
            <a:endParaRPr lang="nl-NL" sz="2800" dirty="0"/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0D3CD4C8-4C4F-780B-B9B9-C20D7A211B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Background / Software Testing</a:t>
            </a:r>
            <a:endParaRPr dirty="0"/>
          </a:p>
        </p:txBody>
      </p:sp>
      <p:pic>
        <p:nvPicPr>
          <p:cNvPr id="2" name="Picture 2" descr="Iteration Regression Testing And Full Regression Testing in Agile">
            <a:extLst>
              <a:ext uri="{FF2B5EF4-FFF2-40B4-BE49-F238E27FC236}">
                <a16:creationId xmlns:a16="http://schemas.microsoft.com/office/drawing/2014/main" id="{6D8BEA21-8090-1002-86A1-49676FC22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t="33052" r="16622" b="25531"/>
          <a:stretch/>
        </p:blipFill>
        <p:spPr bwMode="auto">
          <a:xfrm>
            <a:off x="1430931" y="2615492"/>
            <a:ext cx="9995580" cy="322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800750"/>
      </p:ext>
    </p:extLst>
  </p:cSld>
  <p:clrMapOvr>
    <a:masterClrMapping/>
  </p:clrMapOvr>
  <p:transition spd="slow" advTm="49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540040" y="718513"/>
            <a:ext cx="11111920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Write test cases manually takes too much </a:t>
            </a:r>
            <a:r>
              <a:rPr lang="en-US" dirty="0">
                <a:solidFill>
                  <a:schemeClr val="accent1"/>
                </a:solidFill>
              </a:rPr>
              <a:t>human effort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accent1"/>
                </a:solidFill>
              </a:rPr>
              <a:t>prior knowledge </a:t>
            </a:r>
            <a:r>
              <a:rPr lang="en-US" dirty="0">
                <a:solidFill>
                  <a:schemeClr val="tx1"/>
                </a:solidFill>
              </a:rPr>
              <a:t>from experts.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F6CF3B8F-4F32-5709-78A8-0A9CDC32E902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 / Software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7393200"/>
      </p:ext>
    </p:extLst>
  </p:cSld>
  <p:clrMapOvr>
    <a:masterClrMapping/>
  </p:clrMapOvr>
  <p:transition spd="slow" advTm="350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1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DFCA559-A68A-7AD8-8C7C-82BA0311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825" y="0"/>
            <a:ext cx="8115175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25E7F18-E1A5-2C05-D3A0-45F9B1CBAEE5}"/>
              </a:ext>
            </a:extLst>
          </p:cNvPr>
          <p:cNvSpPr/>
          <p:nvPr/>
        </p:nvSpPr>
        <p:spPr>
          <a:xfrm>
            <a:off x="4803911" y="0"/>
            <a:ext cx="3832089" cy="1077216"/>
          </a:xfrm>
          <a:prstGeom prst="rect">
            <a:avLst/>
          </a:prstGeom>
          <a:solidFill>
            <a:srgbClr val="75A2B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You are looking for a bug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02AF27-2BA4-7CB1-2561-5E32495B991E}"/>
              </a:ext>
            </a:extLst>
          </p:cNvPr>
          <p:cNvSpPr/>
          <p:nvPr/>
        </p:nvSpPr>
        <p:spPr>
          <a:xfrm>
            <a:off x="10106307" y="273902"/>
            <a:ext cx="1920705" cy="584773"/>
          </a:xfrm>
          <a:prstGeom prst="rect">
            <a:avLst/>
          </a:prstGeom>
          <a:solidFill>
            <a:srgbClr val="75A2B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Bug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78C8CC-C030-C335-C4E1-98B679495864}"/>
              </a:ext>
            </a:extLst>
          </p:cNvPr>
          <p:cNvSpPr txBox="1"/>
          <p:nvPr/>
        </p:nvSpPr>
        <p:spPr>
          <a:xfrm>
            <a:off x="486228" y="2581305"/>
            <a:ext cx="3436619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nl-NL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your prior knowledge may be wrong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BB5AE-B633-1BFB-F319-749819E3C41E}"/>
              </a:ext>
            </a:extLst>
          </p:cNvPr>
          <p:cNvSpPr txBox="1"/>
          <p:nvPr/>
        </p:nvSpPr>
        <p:spPr>
          <a:xfrm>
            <a:off x="9892068" y="6488668"/>
            <a:ext cx="234918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nl-NL" altLang="zh-C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Warner Bros.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62377997"/>
      </p:ext>
    </p:extLst>
  </p:cSld>
  <p:clrMapOvr>
    <a:masterClrMapping/>
  </p:clrMapOvr>
  <p:transition spd="slow" advTm="49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9">
            <a:extLst>
              <a:ext uri="{FF2B5EF4-FFF2-40B4-BE49-F238E27FC236}">
                <a16:creationId xmlns:a16="http://schemas.microsoft.com/office/drawing/2014/main" id="{49890F9A-CF7A-157C-8D6B-C8DDEFA38E8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Software Testing</a:t>
            </a:r>
          </a:p>
        </p:txBody>
      </p:sp>
      <p:sp>
        <p:nvSpPr>
          <p:cNvPr id="5" name="Tijdelijke aanduiding voor verticale tekst 10">
            <a:extLst>
              <a:ext uri="{FF2B5EF4-FFF2-40B4-BE49-F238E27FC236}">
                <a16:creationId xmlns:a16="http://schemas.microsoft.com/office/drawing/2014/main" id="{78FF4F81-E6EC-645C-7480-EAA117C3CC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4" y="1194591"/>
            <a:ext cx="10773502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 algn="l"/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A serious software problem identified before launch</a:t>
            </a:r>
          </a:p>
          <a:p>
            <a:pPr lvl="2" algn="l"/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new software cannot be started after software update, so PQ is </a:t>
            </a:r>
            <a:r>
              <a:rPr lang="nl-NL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using the old software</a:t>
            </a: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update is critical </a:t>
            </a: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PQ, since the team did not finish all onboard software before the launch.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fact, we found other serious problems in orbit, which could only be fixed by software update.</a:t>
            </a:r>
            <a:endParaRPr kumimoji="0" lang="nl-NL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765609"/>
      </p:ext>
    </p:extLst>
  </p:cSld>
  <p:clrMapOvr>
    <a:masterClrMapping/>
  </p:clrMapOvr>
  <p:transition spd="slow" advTm="49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9">
            <a:extLst>
              <a:ext uri="{FF2B5EF4-FFF2-40B4-BE49-F238E27FC236}">
                <a16:creationId xmlns:a16="http://schemas.microsoft.com/office/drawing/2014/main" id="{49890F9A-CF7A-157C-8D6B-C8DDEFA38E8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Software Testing</a:t>
            </a:r>
          </a:p>
        </p:txBody>
      </p:sp>
      <p:sp>
        <p:nvSpPr>
          <p:cNvPr id="5" name="Tijdelijke aanduiding voor verticale tekst 10">
            <a:extLst>
              <a:ext uri="{FF2B5EF4-FFF2-40B4-BE49-F238E27FC236}">
                <a16:creationId xmlns:a16="http://schemas.microsoft.com/office/drawing/2014/main" id="{78FF4F81-E6EC-645C-7480-EAA117C3CC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4" y="1194591"/>
            <a:ext cx="10773502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 algn="l"/>
            <a:r>
              <a:rPr lang="nl-NL" sz="2800" b="1" dirty="0">
                <a:latin typeface="Arial" panose="020B0604020202020204" pitchFamily="34" charset="0"/>
                <a:cs typeface="Arial" panose="020B0604020202020204" pitchFamily="34" charset="0"/>
              </a:rPr>
              <a:t>So why couldn’t we identify it earlier?</a:t>
            </a:r>
          </a:p>
          <a:p>
            <a:pPr lvl="2" algn="l"/>
            <a:endParaRPr lang="nl-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looked correct, except the software version MD5. </a:t>
            </a:r>
            <a:r>
              <a:rPr lang="nl-NL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Nobody checked the MD5 string</a:t>
            </a: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kumimoji="0" lang="nl-NL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We assumed that errors located in the s</a:t>
            </a: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oftware update precedure. However, </a:t>
            </a:r>
            <a:r>
              <a:rPr lang="nl-NL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it occured after the procedure.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error only occured when </a:t>
            </a:r>
            <a:r>
              <a:rPr lang="nl-NL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several conditions were satisfied.</a:t>
            </a:r>
          </a:p>
        </p:txBody>
      </p:sp>
    </p:spTree>
    <p:extLst>
      <p:ext uri="{BB962C8B-B14F-4D97-AF65-F5344CB8AC3E}">
        <p14:creationId xmlns:p14="http://schemas.microsoft.com/office/powerpoint/2010/main" val="3340136406"/>
      </p:ext>
    </p:extLst>
  </p:cSld>
  <p:clrMapOvr>
    <a:masterClrMapping/>
  </p:clrMapOvr>
  <p:transition spd="slow" advTm="376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540040" y="718513"/>
            <a:ext cx="11111920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Traditionally, how to reduce </a:t>
            </a:r>
            <a:r>
              <a:rPr lang="en-US" dirty="0">
                <a:solidFill>
                  <a:schemeClr val="accent1"/>
                </a:solidFill>
              </a:rPr>
              <a:t>human effort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accent1"/>
                </a:solidFill>
              </a:rPr>
              <a:t>prior knowledge </a:t>
            </a:r>
            <a:r>
              <a:rPr lang="en-US" dirty="0">
                <a:solidFill>
                  <a:schemeClr val="tx1"/>
                </a:solidFill>
              </a:rPr>
              <a:t>in software testing?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F6CF3B8F-4F32-5709-78A8-0A9CDC32E902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 / Software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1988753"/>
      </p:ext>
    </p:extLst>
  </p:cSld>
  <p:clrMapOvr>
    <a:masterClrMapping/>
  </p:clrMapOvr>
  <p:transition spd="slow" advTm="230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6894" y="1417955"/>
            <a:ext cx="10773502" cy="42638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rgbClr val="00B0F0"/>
                </a:solidFill>
              </a:rPr>
              <a:t>Model-based test generation</a:t>
            </a:r>
            <a:r>
              <a:rPr lang="nl-NL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chemeClr val="tx1"/>
                </a:solidFill>
              </a:rPr>
              <a:t>e.g., human specify a finite state machine (FSM) of system under test and use a tool to traverse the FSM. The traversal paths are recorded as test cases.</a:t>
            </a:r>
            <a:endParaRPr lang="nl-NL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rgbClr val="00B0F0"/>
                </a:solidFill>
              </a:rPr>
              <a:t>Symbolic execution </a:t>
            </a:r>
            <a:r>
              <a:rPr lang="en-US" altLang="zh-CN" sz="2800" dirty="0"/>
              <a:t>substitutes all program variables with symbolic values, simulates execution of tested software step by step with constraint solving, and looks for all executable paths</a:t>
            </a:r>
            <a:endParaRPr lang="nl-NL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rgbClr val="00B0F0"/>
                </a:solidFill>
              </a:rPr>
              <a:t>Random testing</a:t>
            </a:r>
            <a:r>
              <a:rPr lang="nl-NL" altLang="zh-CN" sz="2800" dirty="0">
                <a:solidFill>
                  <a:schemeClr val="tx1"/>
                </a:solidFill>
              </a:rPr>
              <a:t>, i.e., select commands randomly.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rgbClr val="00B0F0"/>
                </a:solidFill>
              </a:rPr>
              <a:t>Search-based testing</a:t>
            </a:r>
            <a:r>
              <a:rPr lang="nl-NL" altLang="zh-CN" sz="2800" dirty="0">
                <a:solidFill>
                  <a:schemeClr val="tx1"/>
                </a:solidFill>
              </a:rPr>
              <a:t>, use evolutionary algorithms (like the genetic algorithm) to modify a test cases written by human.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endParaRPr kumimoji="0" lang="nl-NL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2"/>
            <a:endParaRPr lang="nl-NL" sz="2800" dirty="0"/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202C143E-7368-C8EA-E1E6-E84621DA6A85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 / Software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8099791"/>
      </p:ext>
    </p:extLst>
  </p:cSld>
  <p:clrMapOvr>
    <a:masterClrMapping/>
  </p:clrMapOvr>
  <p:transition spd="slow" advTm="118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Content</a:t>
            </a:r>
            <a:endParaRPr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93B355B1-79A8-5E88-8CD1-54927B106A57}"/>
              </a:ext>
            </a:extLst>
          </p:cNvPr>
          <p:cNvSpPr txBox="1">
            <a:spLocks/>
          </p:cNvSpPr>
          <p:nvPr/>
        </p:nvSpPr>
        <p:spPr>
          <a:xfrm>
            <a:off x="2638618" y="1616837"/>
            <a:ext cx="8501705" cy="362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4000" dirty="0"/>
              <a:t>Overview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Background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Method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Experiments</a:t>
            </a:r>
          </a:p>
          <a:p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Conclusions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653785987"/>
      </p:ext>
    </p:extLst>
  </p:cSld>
  <p:clrMapOvr>
    <a:masterClrMapping/>
  </p:clrMapOvr>
  <p:transition spd="slow" advTm="460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5C2290A-EAD8-4576-8157-00FD6438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05" y="962352"/>
            <a:ext cx="10818131" cy="4636342"/>
          </a:xfrm>
          <a:prstGeom prst="rect">
            <a:avLst/>
          </a:prstGeom>
        </p:spPr>
      </p:pic>
      <p:sp>
        <p:nvSpPr>
          <p:cNvPr id="4" name="Titel 9">
            <a:extLst>
              <a:ext uri="{FF2B5EF4-FFF2-40B4-BE49-F238E27FC236}">
                <a16:creationId xmlns:a16="http://schemas.microsoft.com/office/drawing/2014/main" id="{122539AC-855E-9659-E418-2E30FBBA8511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 / Software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2335280"/>
      </p:ext>
    </p:extLst>
  </p:cSld>
  <p:clrMapOvr>
    <a:masterClrMapping/>
  </p:clrMapOvr>
  <p:transition spd="slow" advTm="58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1041469" y="1957463"/>
            <a:ext cx="10552566" cy="294307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3200" dirty="0">
                <a:solidFill>
                  <a:schemeClr val="accent1"/>
                </a:solidFill>
              </a:rPr>
              <a:t>Only search-based testing </a:t>
            </a:r>
            <a:r>
              <a:rPr lang="nl-NL" sz="3200" dirty="0"/>
              <a:t>can deal with this situation:</a:t>
            </a:r>
          </a:p>
          <a:p>
            <a:pPr lvl="2"/>
            <a:endParaRPr lang="nl-NL" sz="1800" dirty="0"/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</a:rPr>
              <a:t>No model exists </a:t>
            </a:r>
            <a:r>
              <a:rPr lang="nl-NL" altLang="zh-CN" sz="2800" dirty="0">
                <a:solidFill>
                  <a:srgbClr val="00B0F0"/>
                </a:solidFill>
              </a:rPr>
              <a:t>(our case)</a:t>
            </a:r>
          </a:p>
          <a:p>
            <a:pPr lvl="1">
              <a:buClr>
                <a:srgbClr val="00A6D6"/>
              </a:buClr>
              <a:defRPr/>
            </a:pPr>
            <a:r>
              <a:rPr lang="nl-NL" altLang="zh-CN" sz="2800" dirty="0">
                <a:solidFill>
                  <a:schemeClr val="tx1"/>
                </a:solidFill>
              </a:rPr>
              <a:t>System-level testing </a:t>
            </a:r>
            <a:r>
              <a:rPr lang="nl-NL" altLang="zh-CN" sz="2800" dirty="0">
                <a:solidFill>
                  <a:srgbClr val="00B0F0"/>
                </a:solidFill>
              </a:rPr>
              <a:t>(our case)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Also achieve testing goals other than code coverage </a:t>
            </a:r>
            <a:r>
              <a:rPr lang="en-US" altLang="zh-CN" sz="2800" dirty="0">
                <a:solidFill>
                  <a:schemeClr val="accent1"/>
                </a:solidFill>
              </a:rPr>
              <a:t>(helpful)</a:t>
            </a:r>
            <a:endParaRPr lang="nl-NL" altLang="zh-CN" sz="2800" dirty="0">
              <a:solidFill>
                <a:schemeClr val="accent1"/>
              </a:solidFill>
            </a:endParaRP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91D793B0-611E-C67D-FC15-31074B37F44E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 / Software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0669818"/>
      </p:ext>
    </p:extLst>
  </p:cSld>
  <p:clrMapOvr>
    <a:masterClrMapping/>
  </p:clrMapOvr>
  <p:transition spd="slow" advTm="532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1041469" y="1437676"/>
            <a:ext cx="10552566" cy="398264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2"/>
            <a:r>
              <a:rPr lang="nl-NL" sz="3200" dirty="0"/>
              <a:t>But traditional search-based testing with evolutionary algorithms has shortages:</a:t>
            </a:r>
          </a:p>
          <a:p>
            <a:pPr lvl="2"/>
            <a:endParaRPr lang="nl-NL" sz="1800" dirty="0"/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accent1"/>
                </a:solidFill>
              </a:rPr>
              <a:t>Discard information </a:t>
            </a:r>
            <a:r>
              <a:rPr lang="nl-NL" altLang="zh-CN" sz="2800" dirty="0">
                <a:solidFill>
                  <a:schemeClr val="tx1"/>
                </a:solidFill>
              </a:rPr>
              <a:t>observed at each test case step. Only use final objective function of the whole test case.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Output a </a:t>
            </a:r>
            <a:r>
              <a:rPr lang="en-US" altLang="zh-CN" sz="2800" dirty="0">
                <a:solidFill>
                  <a:schemeClr val="accent1"/>
                </a:solidFill>
              </a:rPr>
              <a:t>fixed solution</a:t>
            </a:r>
            <a:r>
              <a:rPr lang="en-US" altLang="zh-CN" sz="2800" dirty="0">
                <a:solidFill>
                  <a:schemeClr val="tx1"/>
                </a:solidFill>
              </a:rPr>
              <a:t>, which may not work well in a non-deterministic environment.</a:t>
            </a:r>
            <a:endParaRPr lang="nl-NL" altLang="zh-CN" sz="2800" dirty="0">
              <a:solidFill>
                <a:schemeClr val="tx1"/>
              </a:solidFill>
            </a:endParaRP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nl-NL" altLang="zh-CN" sz="2800" dirty="0">
                <a:solidFill>
                  <a:schemeClr val="tx1"/>
                </a:solidFill>
              </a:rPr>
              <a:t>Cannot </a:t>
            </a:r>
            <a:r>
              <a:rPr lang="nl-NL" altLang="zh-CN" sz="2800" dirty="0">
                <a:solidFill>
                  <a:schemeClr val="accent1"/>
                </a:solidFill>
              </a:rPr>
              <a:t>learn the pattern of a series of software</a:t>
            </a:r>
            <a:r>
              <a:rPr lang="nl-NL" altLang="zh-CN" sz="2800" dirty="0">
                <a:solidFill>
                  <a:schemeClr val="tx1"/>
                </a:solidFill>
              </a:rPr>
              <a:t>. Testers need to re-run the time-consuming algorithm in </a:t>
            </a:r>
            <a:r>
              <a:rPr lang="nl-NL" altLang="zh-CN" sz="2800" dirty="0">
                <a:solidFill>
                  <a:schemeClr val="accent1"/>
                </a:solidFill>
              </a:rPr>
              <a:t>regression testing</a:t>
            </a:r>
            <a:r>
              <a:rPr lang="nl-NL" altLang="zh-CN" sz="2800" dirty="0">
                <a:solidFill>
                  <a:schemeClr val="tx1"/>
                </a:solidFill>
              </a:rPr>
              <a:t>.</a:t>
            </a:r>
            <a:endParaRPr kumimoji="0" lang="nl-NL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91D793B0-611E-C67D-FC15-31074B37F44E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 / Software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4466112"/>
      </p:ext>
    </p:extLst>
  </p:cSld>
  <p:clrMapOvr>
    <a:masterClrMapping/>
  </p:clrMapOvr>
  <p:transition spd="slow" advTm="151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540040" y="718513"/>
            <a:ext cx="11111920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How to solve these challenges?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You can look from a view of AI researchers.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F6CF3B8F-4F32-5709-78A8-0A9CDC32E902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 / Software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673424"/>
      </p:ext>
    </p:extLst>
  </p:cSld>
  <p:clrMapOvr>
    <a:masterClrMapping/>
  </p:clrMapOvr>
  <p:transition spd="slow" advTm="209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</a:t>
            </a:r>
            <a:endParaRPr lang="nl-NL"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D76BFEDE-F63A-C682-29B1-965A287E0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324" y="1297190"/>
            <a:ext cx="8550688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About Delfi-PQ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Software Testing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Sequential Decision Making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RL-Based Testing</a:t>
            </a:r>
          </a:p>
        </p:txBody>
      </p:sp>
    </p:spTree>
    <p:extLst>
      <p:ext uri="{BB962C8B-B14F-4D97-AF65-F5344CB8AC3E}">
        <p14:creationId xmlns:p14="http://schemas.microsoft.com/office/powerpoint/2010/main" val="2639047548"/>
      </p:ext>
    </p:extLst>
  </p:cSld>
  <p:clrMapOvr>
    <a:masterClrMapping/>
  </p:clrMapOvr>
  <p:transition spd="slow" advTm="281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</a:t>
            </a:r>
            <a:endParaRPr lang="nl-NL"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D76BFEDE-F63A-C682-29B1-965A287E0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324" y="1297190"/>
            <a:ext cx="8550688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Delfi-PQ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Testing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Sequential Decision Making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RL-Based Testing</a:t>
            </a:r>
          </a:p>
        </p:txBody>
      </p:sp>
    </p:spTree>
    <p:extLst>
      <p:ext uri="{BB962C8B-B14F-4D97-AF65-F5344CB8AC3E}">
        <p14:creationId xmlns:p14="http://schemas.microsoft.com/office/powerpoint/2010/main" val="3336333082"/>
      </p:ext>
    </p:extLst>
  </p:cSld>
  <p:clrMapOvr>
    <a:masterClrMapping/>
  </p:clrMapOvr>
  <p:transition spd="slow" advTm="743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Software testing is a </a:t>
            </a:r>
            <a:r>
              <a:rPr lang="en-US" dirty="0">
                <a:solidFill>
                  <a:schemeClr val="accent1"/>
                </a:solidFill>
              </a:rPr>
              <a:t>sequential decision-making </a:t>
            </a:r>
            <a:r>
              <a:rPr lang="en-US" dirty="0">
                <a:solidFill>
                  <a:schemeClr val="tx1"/>
                </a:solidFill>
              </a:rPr>
              <a:t>process.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FE00A740-FA13-AB96-8803-1EAF849DB055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4056439"/>
      </p:ext>
    </p:extLst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  <p:pic>
        <p:nvPicPr>
          <p:cNvPr id="11266" name="Picture 2" descr="Symbolic representation of sequential decision-making problems (Puterman 2014). ">
            <a:extLst>
              <a:ext uri="{FF2B5EF4-FFF2-40B4-BE49-F238E27FC236}">
                <a16:creationId xmlns:a16="http://schemas.microsoft.com/office/drawing/2014/main" id="{EA18F2DF-BD9B-A076-B0D8-97FC34B6A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35" y="1224344"/>
            <a:ext cx="8953726" cy="440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1DB577A-4175-0CEF-311D-E6CE870B0AC1}"/>
              </a:ext>
            </a:extLst>
          </p:cNvPr>
          <p:cNvSpPr/>
          <p:nvPr/>
        </p:nvSpPr>
        <p:spPr>
          <a:xfrm>
            <a:off x="2986674" y="4183349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F1A5E-B0B1-5849-CE34-651C5A8E1D88}"/>
              </a:ext>
            </a:extLst>
          </p:cNvPr>
          <p:cNvSpPr/>
          <p:nvPr/>
        </p:nvSpPr>
        <p:spPr>
          <a:xfrm>
            <a:off x="7669693" y="4183349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2AB6EF-F635-808F-A36D-D6F8AC068618}"/>
              </a:ext>
            </a:extLst>
          </p:cNvPr>
          <p:cNvSpPr txBox="1"/>
          <p:nvPr/>
        </p:nvSpPr>
        <p:spPr>
          <a:xfrm>
            <a:off x="2942922" y="5895506"/>
            <a:ext cx="945354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Strøm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A., Rehn, C. F., Pettersen, S. S., </a:t>
            </a:r>
            <a:r>
              <a:rPr lang="en-GB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Erikstad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O., </a:t>
            </a:r>
            <a:r>
              <a:rPr lang="en-GB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Asbjørnslett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 E., &amp; Brett, P. O. (2018). Combining design and strategy in offshore shipping. In </a:t>
            </a:r>
            <a:r>
              <a:rPr lang="en-GB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Marine Design XIII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147-162). CRC Press.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927566"/>
      </p:ext>
    </p:extLst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DB577A-4175-0CEF-311D-E6CE870B0AC1}"/>
              </a:ext>
            </a:extLst>
          </p:cNvPr>
          <p:cNvSpPr/>
          <p:nvPr/>
        </p:nvSpPr>
        <p:spPr>
          <a:xfrm>
            <a:off x="2986674" y="4183349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F1A5E-B0B1-5849-CE34-651C5A8E1D88}"/>
              </a:ext>
            </a:extLst>
          </p:cNvPr>
          <p:cNvSpPr/>
          <p:nvPr/>
        </p:nvSpPr>
        <p:spPr>
          <a:xfrm>
            <a:off x="7669693" y="4183349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B25E1C-ADFF-B395-56C3-9358771AE2C4}"/>
              </a:ext>
            </a:extLst>
          </p:cNvPr>
          <p:cNvSpPr txBox="1"/>
          <p:nvPr/>
        </p:nvSpPr>
        <p:spPr>
          <a:xfrm>
            <a:off x="765170" y="1305341"/>
            <a:ext cx="11334681" cy="4247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000" dirty="0"/>
              <a:t>Depending on </a:t>
            </a:r>
            <a:r>
              <a:rPr lang="en-US" altLang="zh-CN" sz="3000" b="1" dirty="0"/>
              <a:t>how knowledge is encoded</a:t>
            </a:r>
            <a:r>
              <a:rPr lang="en-US" altLang="zh-CN" sz="3000" dirty="0"/>
              <a:t>:</a:t>
            </a:r>
          </a:p>
          <a:p>
            <a:r>
              <a:rPr lang="en-US" altLang="zh-CN" sz="3000" dirty="0"/>
              <a:t>	- </a:t>
            </a:r>
            <a:r>
              <a:rPr lang="en-US" altLang="zh-CN" sz="3000" dirty="0">
                <a:solidFill>
                  <a:schemeClr val="accent1"/>
                </a:solidFill>
              </a:rPr>
              <a:t>Symbolism</a:t>
            </a:r>
            <a:r>
              <a:rPr lang="en-US" altLang="zh-CN" sz="3000" dirty="0"/>
              <a:t> encodes knowledge with symbols, which are interpretable.</a:t>
            </a:r>
          </a:p>
          <a:p>
            <a:r>
              <a:rPr lang="en-US" altLang="zh-CN" sz="3000" dirty="0"/>
              <a:t>	- </a:t>
            </a:r>
            <a:r>
              <a:rPr lang="en-US" altLang="zh-CN" sz="3000" dirty="0">
                <a:solidFill>
                  <a:schemeClr val="accent1"/>
                </a:solidFill>
              </a:rPr>
              <a:t>Connectionism</a:t>
            </a:r>
            <a:r>
              <a:rPr lang="en-US" altLang="zh-CN" sz="3000" dirty="0"/>
              <a:t> encodes knowledge neural networks.</a:t>
            </a:r>
          </a:p>
          <a:p>
            <a:endParaRPr lang="en-US" altLang="zh-CN" sz="3000" dirty="0"/>
          </a:p>
          <a:p>
            <a:r>
              <a:rPr lang="en-US" altLang="zh-CN" sz="3000" dirty="0"/>
              <a:t>Depending on </a:t>
            </a:r>
            <a:r>
              <a:rPr lang="en-US" altLang="zh-CN" sz="3000" b="1" dirty="0"/>
              <a:t>action space</a:t>
            </a:r>
            <a:r>
              <a:rPr lang="en-US" altLang="zh-CN" sz="3000" dirty="0"/>
              <a:t>:</a:t>
            </a:r>
          </a:p>
          <a:p>
            <a:r>
              <a:rPr lang="en-US" altLang="zh-CN" sz="3000" dirty="0"/>
              <a:t>	- </a:t>
            </a:r>
            <a:r>
              <a:rPr lang="en-US" altLang="zh-CN" sz="3000" dirty="0">
                <a:solidFill>
                  <a:schemeClr val="accent1"/>
                </a:solidFill>
              </a:rPr>
              <a:t>Discrete</a:t>
            </a:r>
            <a:r>
              <a:rPr lang="en-US" altLang="zh-CN" sz="3000" dirty="0"/>
              <a:t>. There are limited number of actions.</a:t>
            </a:r>
          </a:p>
          <a:p>
            <a:r>
              <a:rPr lang="en-US" altLang="zh-CN" sz="3000" dirty="0"/>
              <a:t>	- </a:t>
            </a:r>
            <a:r>
              <a:rPr lang="en-US" altLang="zh-CN" sz="3000" dirty="0" err="1">
                <a:solidFill>
                  <a:schemeClr val="accent1"/>
                </a:solidFill>
              </a:rPr>
              <a:t>MultiDiscrete</a:t>
            </a:r>
            <a:r>
              <a:rPr lang="en-US" altLang="zh-CN" sz="3000" dirty="0"/>
              <a:t>. Select n discrete actions in a step.</a:t>
            </a:r>
          </a:p>
          <a:p>
            <a:r>
              <a:rPr lang="en-US" altLang="zh-CN" sz="3000" dirty="0"/>
              <a:t>	- </a:t>
            </a:r>
            <a:r>
              <a:rPr lang="en-US" altLang="zh-CN" sz="3000" dirty="0">
                <a:solidFill>
                  <a:schemeClr val="accent1"/>
                </a:solidFill>
              </a:rPr>
              <a:t>Continuous</a:t>
            </a:r>
            <a:r>
              <a:rPr lang="en-US" altLang="zh-CN" sz="3000" dirty="0"/>
              <a:t>.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722344522"/>
      </p:ext>
    </p:extLst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F1A5E-B0B1-5849-CE34-651C5A8E1D88}"/>
              </a:ext>
            </a:extLst>
          </p:cNvPr>
          <p:cNvSpPr/>
          <p:nvPr/>
        </p:nvSpPr>
        <p:spPr>
          <a:xfrm>
            <a:off x="7669693" y="4183349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DD32DDCE-8761-B422-EACE-74BA99178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4" y="969909"/>
            <a:ext cx="10773502" cy="49181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Depending on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underlying techniques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- If the state/action space is small and discrete, a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machine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enough. Variants include procedures and petri nets, 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- If the state/action space is large but discrete, you can try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 graph search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Examples are classical planning and expert systems.</a:t>
            </a:r>
          </a:p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If the state/action space is continuous, you may transfer it to an </a:t>
            </a:r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problem, which can be solved by </a:t>
            </a:r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programing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evolutionary algorithms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- Sometimes you can directly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action with formulars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like PID control.</a:t>
            </a:r>
          </a:p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is fitting an implicit function to calculate the result (supervised / unsupervised / reinforcement learning)</a:t>
            </a:r>
          </a:p>
        </p:txBody>
      </p:sp>
    </p:spTree>
    <p:extLst>
      <p:ext uri="{BB962C8B-B14F-4D97-AF65-F5344CB8AC3E}">
        <p14:creationId xmlns:p14="http://schemas.microsoft.com/office/powerpoint/2010/main" val="376440884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Overview</a:t>
            </a:r>
          </a:p>
        </p:txBody>
      </p:sp>
      <p:sp>
        <p:nvSpPr>
          <p:cNvPr id="8" name="Vertical Text Placeholder 18">
            <a:extLst>
              <a:ext uri="{FF2B5EF4-FFF2-40B4-BE49-F238E27FC236}">
                <a16:creationId xmlns:a16="http://schemas.microsoft.com/office/drawing/2014/main" id="{654E05B4-6B76-8298-1CF6-21B7BD842D3D}"/>
              </a:ext>
            </a:extLst>
          </p:cNvPr>
          <p:cNvSpPr txBox="1">
            <a:spLocks/>
          </p:cNvSpPr>
          <p:nvPr/>
        </p:nvSpPr>
        <p:spPr>
          <a:xfrm>
            <a:off x="731568" y="2205517"/>
            <a:ext cx="10798176" cy="24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ctr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US" sz="3400" dirty="0">
                <a:solidFill>
                  <a:schemeClr val="tx1"/>
                </a:solidFill>
              </a:rPr>
              <a:t>Main research question: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3400" dirty="0">
                <a:solidFill>
                  <a:schemeClr val="tx1"/>
                </a:solidFill>
              </a:rPr>
              <a:t>Can we use </a:t>
            </a:r>
            <a:r>
              <a:rPr lang="en-US" sz="3400" dirty="0">
                <a:solidFill>
                  <a:schemeClr val="accent1"/>
                </a:solidFill>
              </a:rPr>
              <a:t>reinforcement learning </a:t>
            </a:r>
            <a:r>
              <a:rPr lang="en-US" sz="3400" dirty="0">
                <a:solidFill>
                  <a:schemeClr val="tx1"/>
                </a:solidFill>
              </a:rPr>
              <a:t>(RL) to generate </a:t>
            </a:r>
            <a:r>
              <a:rPr lang="en-US" sz="3400" dirty="0">
                <a:solidFill>
                  <a:schemeClr val="accent1"/>
                </a:solidFill>
              </a:rPr>
              <a:t>testing commands for small satellites </a:t>
            </a:r>
            <a:r>
              <a:rPr lang="en-US" sz="3400" dirty="0">
                <a:solidFill>
                  <a:schemeClr val="tx1"/>
                </a:solidFill>
              </a:rPr>
              <a:t>with </a:t>
            </a:r>
            <a:r>
              <a:rPr lang="en-US" sz="3400" dirty="0">
                <a:solidFill>
                  <a:schemeClr val="accent1"/>
                </a:solidFill>
              </a:rPr>
              <a:t>limited prior knowledge</a:t>
            </a:r>
            <a:r>
              <a:rPr lang="en-US" sz="3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997589"/>
      </p:ext>
    </p:extLst>
  </p:cSld>
  <p:clrMapOvr>
    <a:masterClrMapping/>
  </p:clrMapOvr>
  <p:transition spd="slow" advTm="32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F1A5E-B0B1-5849-CE34-651C5A8E1D88}"/>
              </a:ext>
            </a:extLst>
          </p:cNvPr>
          <p:cNvSpPr/>
          <p:nvPr/>
        </p:nvSpPr>
        <p:spPr>
          <a:xfrm>
            <a:off x="708464" y="2612733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DD32DDCE-8761-B422-EACE-74BA99178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4" y="969909"/>
            <a:ext cx="10773502" cy="49181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look back at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test case generation methods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- Model-based testing: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machine + graph search</a:t>
            </a:r>
          </a:p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- Symbolic execution: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 graph search</a:t>
            </a:r>
          </a:p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- Random testing: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decision making</a:t>
            </a:r>
          </a:p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- Search-based testing with evolutionary algorithms: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953434882"/>
      </p:ext>
    </p:extLst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Note that we widely use sequential decision-making techniques in space industry.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FE00A740-FA13-AB96-8803-1EAF849DB055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4231544073"/>
      </p:ext>
    </p:extLst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F1A5E-B0B1-5849-CE34-651C5A8E1D88}"/>
              </a:ext>
            </a:extLst>
          </p:cNvPr>
          <p:cNvSpPr/>
          <p:nvPr/>
        </p:nvSpPr>
        <p:spPr>
          <a:xfrm>
            <a:off x="7669693" y="4183349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DD32DDCE-8761-B422-EACE-74BA99178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4" y="1120085"/>
            <a:ext cx="10773502" cy="465677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Task Planning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Focus on “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to 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It usually uses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search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techniques.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- 1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planner for space is DEVISER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NASA JPL for 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Voyager mission (early 1980s).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- 1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onboard planner is the PS module by NASA Ames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Center for the Deep Space-1 mission (1998).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Recent mission: Perseverance Mars rover (ground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planner, NASA JPL, 2020), Amazônia-1 satellite (onboard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planner, Brazil, 2021)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90B7A7-DA5C-FEEB-177D-BC0E0987E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91" y="1224003"/>
            <a:ext cx="3034386" cy="39365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D66F19-B29F-7379-F935-170927B53008}"/>
              </a:ext>
            </a:extLst>
          </p:cNvPr>
          <p:cNvSpPr/>
          <p:nvPr/>
        </p:nvSpPr>
        <p:spPr>
          <a:xfrm>
            <a:off x="9477155" y="2086155"/>
            <a:ext cx="1535634" cy="596337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E66E37-3CD9-2B12-E6B0-B632A8D783AF}"/>
              </a:ext>
            </a:extLst>
          </p:cNvPr>
          <p:cNvSpPr txBox="1"/>
          <p:nvPr/>
        </p:nvSpPr>
        <p:spPr>
          <a:xfrm>
            <a:off x="3315123" y="6686219"/>
            <a:ext cx="870914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Nau, D. S. (2007). Current trends in automated planning. </a:t>
            </a:r>
            <a:r>
              <a:rPr lang="en-GB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 magazine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43-43.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135525"/>
      </p:ext>
    </p:extLst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F1A5E-B0B1-5849-CE34-651C5A8E1D88}"/>
              </a:ext>
            </a:extLst>
          </p:cNvPr>
          <p:cNvSpPr/>
          <p:nvPr/>
        </p:nvSpPr>
        <p:spPr>
          <a:xfrm>
            <a:off x="7669693" y="4183349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DD32DDCE-8761-B422-EACE-74BA99178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4" y="1120085"/>
            <a:ext cx="10773502" cy="9772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State Machine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If the mission is simpler, you do not need complex task planning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88305F-AD02-BCED-B88D-40C2428B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601" y="2097305"/>
            <a:ext cx="8313868" cy="46262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638375-1037-8881-D5D5-89BFFE40F0B7}"/>
              </a:ext>
            </a:extLst>
          </p:cNvPr>
          <p:cNvSpPr txBox="1"/>
          <p:nvPr/>
        </p:nvSpPr>
        <p:spPr>
          <a:xfrm>
            <a:off x="441531" y="3302421"/>
            <a:ext cx="2847474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nl-NL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machine in Delfi-PQ OBC</a:t>
            </a:r>
          </a:p>
          <a:p>
            <a:pPr algn="ctr"/>
            <a:r>
              <a:rPr lang="nl-NL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(credit: Silvana Radu)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891796"/>
      </p:ext>
    </p:extLst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40B4F0-9E0C-8551-BB9F-B136A0C6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724" y="1865389"/>
            <a:ext cx="2910413" cy="37757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DD32DDCE-8761-B422-EACE-74BA99178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4" y="1014907"/>
            <a:ext cx="10773502" cy="8504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Low-level actions.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with formulars/optimization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F20FBB-C6CA-0817-801B-98E0BB2F677F}"/>
              </a:ext>
            </a:extLst>
          </p:cNvPr>
          <p:cNvSpPr/>
          <p:nvPr/>
        </p:nvSpPr>
        <p:spPr>
          <a:xfrm>
            <a:off x="9361436" y="3719114"/>
            <a:ext cx="1410585" cy="491327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D258F3-B669-E390-33E5-4D3BAA8BB297}"/>
              </a:ext>
            </a:extLst>
          </p:cNvPr>
          <p:cNvSpPr txBox="1"/>
          <p:nvPr/>
        </p:nvSpPr>
        <p:spPr>
          <a:xfrm>
            <a:off x="3315123" y="6686219"/>
            <a:ext cx="870914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Nau, D. S. (2007). Current trends in automated planning. </a:t>
            </a:r>
            <a:r>
              <a:rPr lang="en-GB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 magazine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43-43.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22E878-C8B5-9DDC-1731-BFA2818C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92" y="2118124"/>
            <a:ext cx="3356457" cy="289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3C2EEC-7863-19F7-E5F6-0A0E9A01B3CE}"/>
              </a:ext>
            </a:extLst>
          </p:cNvPr>
          <p:cNvSpPr txBox="1"/>
          <p:nvPr/>
        </p:nvSpPr>
        <p:spPr>
          <a:xfrm>
            <a:off x="4413547" y="5182413"/>
            <a:ext cx="3643609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nl-NL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Free-floating arm control</a:t>
            </a:r>
          </a:p>
          <a:p>
            <a:pPr algn="ctr"/>
            <a:r>
              <a:rPr lang="nl-NL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(credit: Tether Unlimit)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BACC6C-D7A5-0E41-2F43-67071F9A3EFF}"/>
              </a:ext>
            </a:extLst>
          </p:cNvPr>
          <p:cNvSpPr txBox="1"/>
          <p:nvPr/>
        </p:nvSpPr>
        <p:spPr>
          <a:xfrm>
            <a:off x="708464" y="5183076"/>
            <a:ext cx="248634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nl-NL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Attitude control</a:t>
            </a:r>
          </a:p>
          <a:p>
            <a:pPr algn="ctr"/>
            <a:r>
              <a:rPr lang="nl-NL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(credit: Jian Guo)</a:t>
            </a:r>
            <a:endParaRPr lang="zh-CN" altLang="en-US" dirty="0"/>
          </a:p>
        </p:txBody>
      </p:sp>
      <p:pic>
        <p:nvPicPr>
          <p:cNvPr id="14340" name="Picture 4" descr="In-space construction">
            <a:extLst>
              <a:ext uri="{FF2B5EF4-FFF2-40B4-BE49-F238E27FC236}">
                <a16:creationId xmlns:a16="http://schemas.microsoft.com/office/drawing/2014/main" id="{B296676A-952C-BB22-08FC-796FB240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83" y="2085115"/>
            <a:ext cx="4425138" cy="295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65903"/>
      </p:ext>
    </p:extLst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F1A5E-B0B1-5849-CE34-651C5A8E1D88}"/>
              </a:ext>
            </a:extLst>
          </p:cNvPr>
          <p:cNvSpPr/>
          <p:nvPr/>
        </p:nvSpPr>
        <p:spPr>
          <a:xfrm>
            <a:off x="7669693" y="4183349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DD32DDCE-8761-B422-EACE-74BA99178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4" y="1120085"/>
            <a:ext cx="10773502" cy="46567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Focus on “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Schedule observation/communication.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Transfer it to an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problem.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- A famous scheduler is SPIKE for the 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Hubble Space Telescope (1990) and James</a:t>
            </a: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Webb Telescope (2021), developed by </a:t>
            </a:r>
          </a:p>
          <a:p>
            <a:pPr marL="0" indent="0" algn="l"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STScI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9D3F3F7-6BDC-1182-30B8-6407AAE45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098" y="2197229"/>
            <a:ext cx="5012308" cy="35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CE11A7-91F4-41FA-0D01-49BFA7C42640}"/>
              </a:ext>
            </a:extLst>
          </p:cNvPr>
          <p:cNvSpPr txBox="1"/>
          <p:nvPr/>
        </p:nvSpPr>
        <p:spPr>
          <a:xfrm>
            <a:off x="2461062" y="6177193"/>
            <a:ext cx="1001586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 err="1">
                <a:effectLst/>
              </a:rPr>
              <a:t>Weerdt</a:t>
            </a:r>
            <a:r>
              <a:rPr lang="en-US" altLang="zh-CN" dirty="0">
                <a:effectLst/>
              </a:rPr>
              <a:t>, M. de (2021). </a:t>
            </a:r>
            <a:r>
              <a:rPr lang="en-US" altLang="zh-CN" i="1" dirty="0">
                <a:effectLst/>
              </a:rPr>
              <a:t>What have satellite scheduling, the selected traveling salesperson problem, and make-to-order manufacturing in common?</a:t>
            </a:r>
            <a:r>
              <a:rPr lang="en-US" altLang="zh-CN" dirty="0">
                <a:effectLst/>
              </a:rPr>
              <a:t> </a:t>
            </a:r>
            <a:r>
              <a:rPr lang="en-US" altLang="zh-CN" dirty="0" err="1">
                <a:effectLst/>
              </a:rPr>
              <a:t>MultiParty</a:t>
            </a:r>
            <a:r>
              <a:rPr lang="en-US" altLang="zh-CN" dirty="0">
                <a:effectLst/>
              </a:rPr>
              <a:t> Planning and Optimization. </a:t>
            </a:r>
          </a:p>
        </p:txBody>
      </p:sp>
    </p:spTree>
    <p:extLst>
      <p:ext uri="{BB962C8B-B14F-4D97-AF65-F5344CB8AC3E}">
        <p14:creationId xmlns:p14="http://schemas.microsoft.com/office/powerpoint/2010/main" val="92961412"/>
      </p:ext>
    </p:extLst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  <p:sp>
        <p:nvSpPr>
          <p:cNvPr id="8" name="Tijdelijke aanduiding voor verticale tekst 10">
            <a:extLst>
              <a:ext uri="{FF2B5EF4-FFF2-40B4-BE49-F238E27FC236}">
                <a16:creationId xmlns:a16="http://schemas.microsoft.com/office/drawing/2014/main" id="{DD32DDCE-8761-B422-EACE-74BA99178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8464" y="1043253"/>
            <a:ext cx="10773502" cy="9791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Two representative learning techniques for sequential decision-making in space are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 learning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imitation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73694E-563B-9C92-F4AA-3622999FF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r="6939"/>
          <a:stretch/>
        </p:blipFill>
        <p:spPr bwMode="auto">
          <a:xfrm>
            <a:off x="342703" y="2082234"/>
            <a:ext cx="3347169" cy="269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9A9CA0-B244-6C5D-CD89-B5A7E9C12F76}"/>
              </a:ext>
            </a:extLst>
          </p:cNvPr>
          <p:cNvSpPr txBox="1"/>
          <p:nvPr/>
        </p:nvSpPr>
        <p:spPr>
          <a:xfrm>
            <a:off x="773114" y="4872840"/>
            <a:ext cx="248634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nl-NL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locomotion robot</a:t>
            </a:r>
          </a:p>
          <a:p>
            <a:pPr algn="ctr"/>
            <a:r>
              <a:rPr lang="nl-NL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(credit: ETH &amp; ESA)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0F282A0-E9DC-2123-2070-BEC2E974E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86" y="2085248"/>
            <a:ext cx="3568510" cy="26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F02908-59A4-E102-8261-CCBEF9F5212C}"/>
              </a:ext>
            </a:extLst>
          </p:cNvPr>
          <p:cNvSpPr txBox="1"/>
          <p:nvPr/>
        </p:nvSpPr>
        <p:spPr>
          <a:xfrm>
            <a:off x="3872084" y="4870730"/>
            <a:ext cx="3714741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nl-NL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arm manipulation</a:t>
            </a:r>
          </a:p>
          <a:p>
            <a:pPr algn="ctr"/>
            <a:r>
              <a:rPr lang="nl-NL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(credit: Surrey space center)</a:t>
            </a:r>
            <a:endParaRPr lang="zh-CN" altLang="en-US" dirty="0"/>
          </a:p>
        </p:txBody>
      </p:sp>
      <p:pic>
        <p:nvPicPr>
          <p:cNvPr id="1030" name="Picture 6" descr="SPARK 2022 腾讯游戏发布会-官方网站-腾讯游戏">
            <a:extLst>
              <a:ext uri="{FF2B5EF4-FFF2-40B4-BE49-F238E27FC236}">
                <a16:creationId xmlns:a16="http://schemas.microsoft.com/office/drawing/2014/main" id="{68BADFE1-7644-EC9E-4E1E-82C30BC27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8"/>
          <a:stretch/>
        </p:blipFill>
        <p:spPr bwMode="auto">
          <a:xfrm>
            <a:off x="7780810" y="2085247"/>
            <a:ext cx="4111390" cy="26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0B3DF1-DFC0-5E78-8A14-E3296D86B7B6}"/>
              </a:ext>
            </a:extLst>
          </p:cNvPr>
          <p:cNvSpPr txBox="1"/>
          <p:nvPr/>
        </p:nvSpPr>
        <p:spPr>
          <a:xfrm>
            <a:off x="7979134" y="4893664"/>
            <a:ext cx="3714741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nl-NL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Multi-agent observation scheduling</a:t>
            </a:r>
          </a:p>
          <a:p>
            <a:pPr algn="ctr"/>
            <a:r>
              <a:rPr lang="nl-NL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(credit: NSSC &amp; Tencent)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7464BF-CC87-97FE-49B1-157AAFD99901}"/>
              </a:ext>
            </a:extLst>
          </p:cNvPr>
          <p:cNvSpPr txBox="1"/>
          <p:nvPr/>
        </p:nvSpPr>
        <p:spPr>
          <a:xfrm>
            <a:off x="3850039" y="6166560"/>
            <a:ext cx="825819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Izzo, D.,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Märtens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&amp; Pan, B. (2019). A survey on artificial intelligence trends in spacecraft guidance dynamics and control.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Astrodynamics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287-299.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97442"/>
      </p:ext>
    </p:extLst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 lang="en-US" sz="4000" dirty="0">
                <a:solidFill>
                  <a:schemeClr val="tx1"/>
                </a:solidFill>
              </a:rPr>
              <a:t>Use RL in onboard software testing on the ground?</a:t>
            </a:r>
            <a:endParaRPr lang="en-US" sz="4000" dirty="0">
              <a:solidFill>
                <a:srgbClr val="00B0F0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endParaRPr lang="en-US" sz="3600" dirty="0">
              <a:solidFill>
                <a:srgbClr val="00B0F0"/>
              </a:solidFill>
            </a:endParaRP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rgbClr val="00B0F0"/>
                </a:solidFill>
              </a:rPr>
              <a:t>Safe &amp; Cheap,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rgbClr val="00B0F0"/>
                </a:solidFill>
              </a:rPr>
              <a:t>Good computing power/tool chain, 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rgbClr val="00B0F0"/>
                </a:solidFill>
              </a:rPr>
              <a:t>Collecting millions of samples is OK,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US" sz="3600" dirty="0">
                <a:solidFill>
                  <a:srgbClr val="00B0F0"/>
                </a:solidFill>
              </a:rPr>
              <a:t>Clear reward definition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2" name="Titel 9">
            <a:extLst>
              <a:ext uri="{FF2B5EF4-FFF2-40B4-BE49-F238E27FC236}">
                <a16:creationId xmlns:a16="http://schemas.microsoft.com/office/drawing/2014/main" id="{FE00A740-FA13-AB96-8803-1EAF849DB055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Sequential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2209963311"/>
      </p:ext>
    </p:extLst>
  </p:cSld>
  <p:clrMapOvr>
    <a:masterClrMapping/>
  </p:clrMapOvr>
  <p:transition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</a:t>
            </a:r>
            <a:endParaRPr lang="nl-NL"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D76BFEDE-F63A-C682-29B1-965A287E0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324" y="1297190"/>
            <a:ext cx="8550688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About Delfi-PQ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Software Testing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Sequential Decision Making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RL-Based Testing</a:t>
            </a:r>
          </a:p>
        </p:txBody>
      </p:sp>
    </p:spTree>
    <p:extLst>
      <p:ext uri="{BB962C8B-B14F-4D97-AF65-F5344CB8AC3E}">
        <p14:creationId xmlns:p14="http://schemas.microsoft.com/office/powerpoint/2010/main" val="766833777"/>
      </p:ext>
    </p:extLst>
  </p:cSld>
  <p:clrMapOvr>
    <a:masterClrMapping/>
  </p:clrMapOvr>
  <p:transition spd="slow" advTm="495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Background</a:t>
            </a:r>
            <a:endParaRPr lang="nl-NL" dirty="0"/>
          </a:p>
        </p:txBody>
      </p:sp>
      <p:sp>
        <p:nvSpPr>
          <p:cNvPr id="4" name="Tijdelijke aanduiding voor verticale tekst 10">
            <a:extLst>
              <a:ext uri="{FF2B5EF4-FFF2-40B4-BE49-F238E27FC236}">
                <a16:creationId xmlns:a16="http://schemas.microsoft.com/office/drawing/2014/main" id="{D76BFEDE-F63A-C682-29B1-965A287E09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6324" y="1297190"/>
            <a:ext cx="8550688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Delfi-PQ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Testing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Decision Making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4000" dirty="0">
                <a:latin typeface="Arial" panose="020B0604020202020204" pitchFamily="34" charset="0"/>
                <a:cs typeface="Arial" panose="020B0604020202020204" pitchFamily="34" charset="0"/>
              </a:rPr>
              <a:t>RL-Based Testing</a:t>
            </a:r>
          </a:p>
        </p:txBody>
      </p:sp>
    </p:spTree>
    <p:extLst>
      <p:ext uri="{BB962C8B-B14F-4D97-AF65-F5344CB8AC3E}">
        <p14:creationId xmlns:p14="http://schemas.microsoft.com/office/powerpoint/2010/main" val="1541570719"/>
      </p:ext>
    </p:extLst>
  </p:cSld>
  <p:clrMapOvr>
    <a:masterClrMapping/>
  </p:clrMapOvr>
  <p:transition spd="slow" advTm="326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20085"/>
            <a:ext cx="10773502" cy="465677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What I try (part 1)</a:t>
            </a:r>
            <a:r>
              <a:rPr lang="nl-NL" sz="2800" dirty="0"/>
              <a:t>:</a:t>
            </a:r>
          </a:p>
          <a:p>
            <a:pPr lvl="1"/>
            <a:r>
              <a:rPr lang="nl-NL" sz="2800" dirty="0"/>
              <a:t>3 RL algorithms (Q-Learning, D3QN, PPO)</a:t>
            </a:r>
          </a:p>
          <a:p>
            <a:pPr lvl="1"/>
            <a:r>
              <a:rPr lang="nl-NL" sz="2800" dirty="0"/>
              <a:t>3 state representations (scalar generated by rules, branch coverage vector, graph)</a:t>
            </a:r>
          </a:p>
          <a:p>
            <a:pPr lvl="1"/>
            <a:r>
              <a:rPr lang="nl-NL" sz="2800" dirty="0"/>
              <a:t>2 action spaces (Discrete, Multi-Discrete)</a:t>
            </a:r>
          </a:p>
          <a:p>
            <a:pPr lvl="1"/>
            <a:r>
              <a:rPr lang="nl-NL" sz="2800" dirty="0"/>
              <a:t>3 neural network architectures (MLP, GGNN, GAT) + different pooling mechanisms</a:t>
            </a:r>
          </a:p>
          <a:p>
            <a:pPr lvl="1"/>
            <a:r>
              <a:rPr lang="nl-NL" sz="2800" dirty="0"/>
              <a:t>2 ways to generate graph representation of source code (static analysis, dynamic analysis)</a:t>
            </a:r>
          </a:p>
          <a:p>
            <a:pPr lvl="1"/>
            <a:r>
              <a:rPr lang="nl-NL" sz="2800" dirty="0"/>
              <a:t>2 testing goals (maximize code coverage or CPU load)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322812"/>
      </p:ext>
    </p:extLst>
  </p:cSld>
  <p:clrMapOvr>
    <a:masterClrMapping/>
  </p:clrMapOvr>
  <p:transition spd="slow" advTm="92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58" name="Tijdelijke aanduiding voor verticale tekst 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8464" y="1188035"/>
                <a:ext cx="10773502" cy="472522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lvl="2"/>
                <a:r>
                  <a:rPr lang="en-US" sz="2800" dirty="0"/>
                  <a:t>Most of Reinforcement learning (RL) algorithms are developed for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Markov Decision Process (MDP), </a:t>
                </a:r>
                <a:r>
                  <a:rPr lang="en-US" sz="2800" dirty="0"/>
                  <a:t>which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is a 4-tuple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altLang="zh-CN" sz="2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𝑆</m:t>
                        </m:r>
                        <m:r>
                          <a:rPr lang="en-GB" altLang="zh-CN" sz="2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sz="2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en-GB" altLang="zh-CN" sz="2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sz="2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GB" altLang="zh-CN" sz="2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sz="2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GB" altLang="zh-CN" sz="28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, where (Howard, 1960):</a:t>
                </a:r>
                <a:endParaRPr lang="zh-CN" altLang="zh-CN" sz="28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endParaRPr lang="zh-CN" altLang="zh-CN" sz="28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GB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	- </a:t>
                </a:r>
                <a14:m>
                  <m:oMath xmlns:m="http://schemas.openxmlformats.org/officeDocument/2006/math">
                    <m:r>
                      <a:rPr lang="en-GB" altLang="zh-CN" sz="2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GB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 is a set of states.</a:t>
                </a:r>
                <a:endParaRPr lang="zh-CN" altLang="zh-CN" sz="28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GB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	- </a:t>
                </a:r>
                <a14:m>
                  <m:oMath xmlns:m="http://schemas.openxmlformats.org/officeDocument/2006/math">
                    <m:r>
                      <a:rPr lang="en-GB" altLang="zh-CN" sz="2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 is a set of actions.</a:t>
                </a:r>
                <a:endParaRPr lang="zh-CN" altLang="zh-CN" sz="28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GB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	-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′|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 is the probability that action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 in state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 will lead to state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r>
                  <a:rPr lang="en-US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.</a:t>
                </a:r>
                <a:endParaRPr lang="zh-CN" altLang="zh-CN" sz="28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	-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𝑅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′|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</a:rPr>
                  <a:t> is the reward received after state transition.</a:t>
                </a:r>
                <a:endParaRPr lang="zh-CN" altLang="zh-CN" sz="28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endParaRPr>
              </a:p>
              <a:p>
                <a:pPr lvl="2"/>
                <a:endParaRPr lang="nl-NL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58" name="Tijdelijke aanduiding voor verticale teks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8464" y="1188035"/>
                <a:ext cx="10773502" cy="4725221"/>
              </a:xfrm>
              <a:prstGeom prst="rect">
                <a:avLst/>
              </a:prstGeom>
              <a:blipFill>
                <a:blip r:embed="rId2"/>
                <a:stretch>
                  <a:fillRect l="-1980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9">
            <a:extLst>
              <a:ext uri="{FF2B5EF4-FFF2-40B4-BE49-F238E27FC236}">
                <a16:creationId xmlns:a16="http://schemas.microsoft.com/office/drawing/2014/main" id="{6F0FFAC2-1E22-1EDA-D61F-7340122E119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RL-Based Testing</a:t>
            </a:r>
          </a:p>
        </p:txBody>
      </p:sp>
    </p:spTree>
    <p:extLst>
      <p:ext uri="{BB962C8B-B14F-4D97-AF65-F5344CB8AC3E}">
        <p14:creationId xmlns:p14="http://schemas.microsoft.com/office/powerpoint/2010/main" val="3316786550"/>
      </p:ext>
    </p:extLst>
  </p:cSld>
  <p:clrMapOvr>
    <a:masterClrMapping/>
  </p:clrMapOvr>
  <p:transition spd="slow" advTm="1486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58" name="Tijdelijke aanduiding voor verticale tekst 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6894" y="2297880"/>
                <a:ext cx="10773502" cy="249748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lvl="2"/>
                <a:r>
                  <a:rPr lang="en-US" sz="2800" dirty="0"/>
                  <a:t>MDP satisfies the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Markov property</a:t>
                </a:r>
                <a:r>
                  <a:rPr lang="en-US" sz="2800" dirty="0"/>
                  <a:t>, i.e., the state transition probability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′|</m:t>
                    </m:r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zh-CN" sz="2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/>
                  <a:t> is only related to the current state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800" dirty="0"/>
                  <a:t> and action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sz="2800" dirty="0"/>
                  <a:t>, instead of the entire history.</a:t>
                </a:r>
              </a:p>
              <a:p>
                <a:pPr lvl="2"/>
                <a:endParaRPr lang="en-US" altLang="zh-CN" sz="2800" dirty="0"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lvl="2"/>
                <a:r>
                  <a:rPr lang="en-US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Some MDP also assumes the current state is </a:t>
                </a:r>
                <a:r>
                  <a:rPr lang="en-US" altLang="zh-CN" sz="2800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fully observable</a:t>
                </a:r>
                <a:r>
                  <a:rPr lang="en-US" altLang="zh-CN" sz="28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.</a:t>
                </a:r>
                <a:endParaRPr lang="zh-CN" altLang="zh-CN" sz="2800" dirty="0"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58" name="Tijdelijke aanduiding voor verticale teks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6894" y="2297880"/>
                <a:ext cx="10773502" cy="2497486"/>
              </a:xfrm>
              <a:prstGeom prst="rect">
                <a:avLst/>
              </a:prstGeom>
              <a:blipFill>
                <a:blip r:embed="rId2"/>
                <a:stretch>
                  <a:fillRect l="-2037" t="-6098" r="-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9">
            <a:extLst>
              <a:ext uri="{FF2B5EF4-FFF2-40B4-BE49-F238E27FC236}">
                <a16:creationId xmlns:a16="http://schemas.microsoft.com/office/drawing/2014/main" id="{6F0FFAC2-1E22-1EDA-D61F-7340122E119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</a:t>
            </a:r>
            <a:r>
              <a:rPr lang="nl-NL" altLang="zh-CN" dirty="0"/>
              <a:t>RL-Based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8340166"/>
      </p:ext>
    </p:extLst>
  </p:cSld>
  <p:clrMapOvr>
    <a:masterClrMapping/>
  </p:clrMapOvr>
  <p:transition spd="slow" advTm="140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013106"/>
            <a:ext cx="10773502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/>
              <a:t>In an MDP step, RL does the following things:</a:t>
            </a:r>
            <a:endParaRPr kumimoji="0" lang="nl-NL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2"/>
            <a:endParaRPr lang="nl-NL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BF27C7-88A0-412F-ADE7-32363EE6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9" y="2082524"/>
            <a:ext cx="6711629" cy="3374355"/>
          </a:xfrm>
          <a:prstGeom prst="rect">
            <a:avLst/>
          </a:prstGeom>
        </p:spPr>
      </p:pic>
      <p:sp>
        <p:nvSpPr>
          <p:cNvPr id="5" name="Tijdelijke aanduiding voor verticale tekst 10">
            <a:extLst>
              <a:ext uri="{FF2B5EF4-FFF2-40B4-BE49-F238E27FC236}">
                <a16:creationId xmlns:a16="http://schemas.microsoft.com/office/drawing/2014/main" id="{42684E32-52EB-4BC3-8490-79AA439F1676}"/>
              </a:ext>
            </a:extLst>
          </p:cNvPr>
          <p:cNvSpPr txBox="1">
            <a:spLocks/>
          </p:cNvSpPr>
          <p:nvPr/>
        </p:nvSpPr>
        <p:spPr>
          <a:xfrm>
            <a:off x="7391982" y="2278948"/>
            <a:ext cx="4690662" cy="3509416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lnSpcReduction="10000"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r>
              <a:rPr lang="nl-NL" altLang="zh-CN" sz="2600" dirty="0"/>
              <a:t>1. Observe the environment</a:t>
            </a:r>
          </a:p>
          <a:p>
            <a:pPr lvl="2"/>
            <a:r>
              <a:rPr lang="nl-NL" altLang="zh-CN" sz="2600" dirty="0"/>
              <a:t>2. Select an action according to the </a:t>
            </a:r>
            <a:r>
              <a:rPr lang="nl-NL" altLang="zh-CN" sz="2600" dirty="0">
                <a:solidFill>
                  <a:schemeClr val="accent1"/>
                </a:solidFill>
              </a:rPr>
              <a:t>estimated policy function</a:t>
            </a:r>
            <a:r>
              <a:rPr lang="nl-NL" altLang="zh-CN" sz="2600" dirty="0"/>
              <a:t>, </a:t>
            </a:r>
            <a:r>
              <a:rPr lang="nl-NL" altLang="zh-CN" sz="2600" dirty="0">
                <a:solidFill>
                  <a:schemeClr val="accent1"/>
                </a:solidFill>
              </a:rPr>
              <a:t>value function</a:t>
            </a:r>
            <a:r>
              <a:rPr lang="nl-NL" altLang="zh-CN" sz="2600" dirty="0"/>
              <a:t>, or </a:t>
            </a:r>
            <a:r>
              <a:rPr lang="nl-NL" altLang="zh-CN" sz="2600" dirty="0">
                <a:solidFill>
                  <a:schemeClr val="accent1"/>
                </a:solidFill>
              </a:rPr>
              <a:t>environment model</a:t>
            </a:r>
            <a:r>
              <a:rPr lang="nl-NL" altLang="zh-CN" sz="2600" dirty="0"/>
              <a:t>.</a:t>
            </a:r>
          </a:p>
          <a:p>
            <a:pPr lvl="2"/>
            <a:r>
              <a:rPr lang="nl-NL" altLang="zh-CN" sz="2600" dirty="0"/>
              <a:t>3. Receive a reward (scalar).</a:t>
            </a:r>
          </a:p>
          <a:p>
            <a:pPr lvl="2"/>
            <a:r>
              <a:rPr lang="nl-NL" altLang="zh-CN" sz="2600" dirty="0"/>
              <a:t>4. Update the approximators of policy function, value function, or environment model.</a:t>
            </a:r>
          </a:p>
        </p:txBody>
      </p:sp>
      <p:sp>
        <p:nvSpPr>
          <p:cNvPr id="7" name="Titel 9">
            <a:extLst>
              <a:ext uri="{FF2B5EF4-FFF2-40B4-BE49-F238E27FC236}">
                <a16:creationId xmlns:a16="http://schemas.microsoft.com/office/drawing/2014/main" id="{90C8F23C-6761-77B9-0C64-3A56D4CD8057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RL-Based Testing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A9B46C-AD26-763A-083E-93AE77DEF1C9}"/>
              </a:ext>
            </a:extLst>
          </p:cNvPr>
          <p:cNvSpPr txBox="1"/>
          <p:nvPr/>
        </p:nvSpPr>
        <p:spPr>
          <a:xfrm>
            <a:off x="3175969" y="5388254"/>
            <a:ext cx="3850717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nl-NL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Technik und Wissen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776614"/>
      </p:ext>
    </p:extLst>
  </p:cSld>
  <p:clrMapOvr>
    <a:masterClrMapping/>
  </p:clrMapOvr>
  <p:transition spd="slow" advTm="1116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>
            <a:extLst>
              <a:ext uri="{FF2B5EF4-FFF2-40B4-BE49-F238E27FC236}">
                <a16:creationId xmlns:a16="http://schemas.microsoft.com/office/drawing/2014/main" id="{348809BE-CECE-4F46-95D5-906A9B065678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</a:t>
            </a:r>
            <a:r>
              <a:rPr lang="nl-NL" altLang="zh-CN" dirty="0"/>
              <a:t>RL-Based Testing</a:t>
            </a:r>
            <a:endParaRPr lang="nl-NL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F1A5E-B0B1-5849-CE34-651C5A8E1D88}"/>
              </a:ext>
            </a:extLst>
          </p:cNvPr>
          <p:cNvSpPr/>
          <p:nvPr/>
        </p:nvSpPr>
        <p:spPr>
          <a:xfrm>
            <a:off x="7669693" y="4183349"/>
            <a:ext cx="1535633" cy="97722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jdelijke aanduiding voor verticale tekst 10">
                <a:extLst>
                  <a:ext uri="{FF2B5EF4-FFF2-40B4-BE49-F238E27FC236}">
                    <a16:creationId xmlns:a16="http://schemas.microsoft.com/office/drawing/2014/main" id="{DD32DDCE-8761-B422-EACE-74BA9917899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8174" y="1332520"/>
                <a:ext cx="11963826" cy="3913734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/>
              <a:p>
                <a:pPr marL="0" indent="0" algn="l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Depending on what to approximate, 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RL can be classified as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 algn="l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l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- 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Value-based RL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only learns the values of state-action 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pairs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.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Examples include Q-Learning, DQN.</a:t>
                </a:r>
              </a:p>
              <a:p>
                <a:pPr marL="0" indent="0" algn="l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- 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Policy-based RL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only learns the policy function 𝜋(𝑎|𝑠), i.e., the probability to choose action 𝑎 under state 𝑠. Example: REINFORCE.</a:t>
                </a:r>
              </a:p>
              <a:p>
                <a:pPr marL="0" indent="0" algn="l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- 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Actor-critic RL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learns both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GB" altLang="zh-CN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𝜋(𝑎|𝑠). Examples are DDPG, A3C/A2C, PPO, TD3, and SAC.</a:t>
                </a:r>
              </a:p>
              <a:p>
                <a:pPr marL="0" indent="0" algn="l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- 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Model-based RL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also learns an environmental model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altLang="zh-CN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altLang="zh-CN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altLang="zh-CN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altLang="zh-CN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altLang="zh-CN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altLang="zh-CN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altLang="zh-CN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GB" altLang="zh-CN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GB" altLang="zh-CN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GB" altLang="zh-CN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altLang="zh-CN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GB" altLang="zh-CN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predicts future states and rewards. Examples are the World Model and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Muzero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 algn="l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- Note: </a:t>
                </a:r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learning a state machine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a heavily researched topic in computer science.</a:t>
                </a:r>
              </a:p>
              <a:p>
                <a:pPr marL="0" indent="0" algn="l"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ijdelijke aanduiding voor verticale tekst 10">
                <a:extLst>
                  <a:ext uri="{FF2B5EF4-FFF2-40B4-BE49-F238E27FC236}">
                    <a16:creationId xmlns:a16="http://schemas.microsoft.com/office/drawing/2014/main" id="{DD32DDCE-8761-B422-EACE-74BA9917899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174" y="1332520"/>
                <a:ext cx="11963826" cy="3913734"/>
              </a:xfrm>
              <a:prstGeom prst="rect">
                <a:avLst/>
              </a:prstGeom>
              <a:blipFill>
                <a:blip r:embed="rId2"/>
                <a:stretch>
                  <a:fillRect l="-1528" t="-6386" r="-7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20409"/>
      </p:ext>
    </p:extLst>
  </p:cSld>
  <p:clrMapOvr>
    <a:masterClrMapping/>
  </p:clrMapOvr>
  <p:transition spd="slow" advTm="2029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45866" y="1267615"/>
            <a:ext cx="3244700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 algn="ctr"/>
            <a:r>
              <a:rPr lang="nl-NL" sz="2800" dirty="0"/>
              <a:t>RL-Based Testing</a:t>
            </a:r>
            <a:endParaRPr kumimoji="0" lang="nl-NL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2"/>
            <a:endParaRPr lang="nl-NL" sz="2800" dirty="0"/>
          </a:p>
        </p:txBody>
      </p:sp>
      <p:sp>
        <p:nvSpPr>
          <p:cNvPr id="5" name="Tijdelijke aanduiding voor verticale tekst 10">
            <a:extLst>
              <a:ext uri="{FF2B5EF4-FFF2-40B4-BE49-F238E27FC236}">
                <a16:creationId xmlns:a16="http://schemas.microsoft.com/office/drawing/2014/main" id="{42684E32-52EB-4BC3-8490-79AA439F1676}"/>
              </a:ext>
            </a:extLst>
          </p:cNvPr>
          <p:cNvSpPr txBox="1">
            <a:spLocks/>
          </p:cNvSpPr>
          <p:nvPr/>
        </p:nvSpPr>
        <p:spPr>
          <a:xfrm>
            <a:off x="6441892" y="2166957"/>
            <a:ext cx="4690662" cy="432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r>
              <a:rPr lang="nl-NL" altLang="zh-CN" sz="2400" dirty="0"/>
              <a:t>- At </a:t>
            </a:r>
            <a:r>
              <a:rPr lang="nl-NL" altLang="zh-CN" sz="2400" dirty="0">
                <a:solidFill>
                  <a:schemeClr val="accent1"/>
                </a:solidFill>
              </a:rPr>
              <a:t>any testing level</a:t>
            </a:r>
          </a:p>
          <a:p>
            <a:pPr lvl="2"/>
            <a:r>
              <a:rPr lang="nl-NL" altLang="zh-CN" sz="2400" dirty="0"/>
              <a:t>- Accept </a:t>
            </a:r>
            <a:r>
              <a:rPr lang="nl-NL" altLang="zh-CN" sz="2400" dirty="0">
                <a:solidFill>
                  <a:schemeClr val="accent1"/>
                </a:solidFill>
              </a:rPr>
              <a:t>computable</a:t>
            </a:r>
            <a:r>
              <a:rPr lang="nl-NL" altLang="zh-CN" sz="2400" dirty="0"/>
              <a:t> testing goals</a:t>
            </a:r>
          </a:p>
          <a:p>
            <a:pPr lvl="2"/>
            <a:r>
              <a:rPr lang="nl-NL" altLang="zh-CN" sz="2400" dirty="0"/>
              <a:t>- A </a:t>
            </a:r>
            <a:r>
              <a:rPr lang="nl-NL" altLang="zh-CN" sz="2400" dirty="0">
                <a:solidFill>
                  <a:schemeClr val="accent1"/>
                </a:solidFill>
              </a:rPr>
              <a:t>model is unnecessary</a:t>
            </a:r>
          </a:p>
          <a:p>
            <a:pPr lvl="2"/>
            <a:r>
              <a:rPr lang="nl-NL" altLang="zh-CN" sz="2400" dirty="0"/>
              <a:t>- Use </a:t>
            </a:r>
            <a:r>
              <a:rPr lang="nl-NL" altLang="zh-CN" sz="2400" dirty="0">
                <a:solidFill>
                  <a:schemeClr val="accent1"/>
                </a:solidFill>
              </a:rPr>
              <a:t>observation </a:t>
            </a:r>
          </a:p>
          <a:p>
            <a:pPr lvl="2"/>
            <a:r>
              <a:rPr lang="nl-NL" altLang="zh-CN" sz="2400" dirty="0"/>
              <a:t>- Learn a policy, which can be used in </a:t>
            </a:r>
            <a:r>
              <a:rPr lang="nl-NL" altLang="zh-CN" sz="2400" dirty="0">
                <a:solidFill>
                  <a:schemeClr val="accent1"/>
                </a:solidFill>
              </a:rPr>
              <a:t>non-derterministic environments</a:t>
            </a:r>
          </a:p>
          <a:p>
            <a:pPr lvl="2"/>
            <a:r>
              <a:rPr lang="nl-NL" altLang="zh-CN" sz="2400" dirty="0"/>
              <a:t>- May </a:t>
            </a:r>
            <a:r>
              <a:rPr lang="nl-NL" altLang="zh-CN" sz="2400" dirty="0">
                <a:solidFill>
                  <a:schemeClr val="accent1"/>
                </a:solidFill>
              </a:rPr>
              <a:t>learn the pattern </a:t>
            </a:r>
            <a:r>
              <a:rPr lang="nl-NL" altLang="zh-CN" sz="2400" dirty="0"/>
              <a:t>in a series of software</a:t>
            </a:r>
          </a:p>
          <a:p>
            <a:pPr marL="342900" lvl="2" indent="-342900">
              <a:buFontTx/>
              <a:buChar char="-"/>
            </a:pPr>
            <a:endParaRPr lang="nl-NL" altLang="zh-CN" sz="2400" dirty="0"/>
          </a:p>
          <a:p>
            <a:pPr lvl="2"/>
            <a:r>
              <a:rPr lang="nl-NL" altLang="zh-CN" sz="2400" dirty="0"/>
              <a:t>It’s </a:t>
            </a:r>
            <a:r>
              <a:rPr lang="nl-NL" altLang="zh-CN" sz="2400" dirty="0">
                <a:solidFill>
                  <a:srgbClr val="00B0F0"/>
                </a:solidFill>
              </a:rPr>
              <a:t>real-time</a:t>
            </a:r>
            <a:r>
              <a:rPr lang="nl-NL" altLang="zh-CN" sz="2400" dirty="0"/>
              <a:t> testing command geneation.</a:t>
            </a:r>
          </a:p>
        </p:txBody>
      </p:sp>
      <p:sp>
        <p:nvSpPr>
          <p:cNvPr id="7" name="Titel 9">
            <a:extLst>
              <a:ext uri="{FF2B5EF4-FFF2-40B4-BE49-F238E27FC236}">
                <a16:creationId xmlns:a16="http://schemas.microsoft.com/office/drawing/2014/main" id="{90C8F23C-6761-77B9-0C64-3A56D4CD8057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RL-Based Testing</a:t>
            </a:r>
          </a:p>
        </p:txBody>
      </p:sp>
      <p:sp>
        <p:nvSpPr>
          <p:cNvPr id="6" name="Tijdelijke aanduiding voor verticale tekst 10">
            <a:extLst>
              <a:ext uri="{FF2B5EF4-FFF2-40B4-BE49-F238E27FC236}">
                <a16:creationId xmlns:a16="http://schemas.microsoft.com/office/drawing/2014/main" id="{9551D81C-3E1E-374A-1CBE-41BA6F1C42AB}"/>
              </a:ext>
            </a:extLst>
          </p:cNvPr>
          <p:cNvSpPr txBox="1">
            <a:spLocks/>
          </p:cNvSpPr>
          <p:nvPr/>
        </p:nvSpPr>
        <p:spPr>
          <a:xfrm>
            <a:off x="607360" y="2175547"/>
            <a:ext cx="5137658" cy="3292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3524" lvl="1" indent="0">
              <a:buClr>
                <a:srgbClr val="00A6D6"/>
              </a:buClr>
              <a:buNone/>
              <a:defRPr/>
            </a:pPr>
            <a:r>
              <a:rPr lang="nl-NL" altLang="zh-CN" sz="2400" dirty="0">
                <a:solidFill>
                  <a:schemeClr val="tx1"/>
                </a:solidFill>
              </a:rPr>
              <a:t>- No model exists (</a:t>
            </a:r>
            <a:r>
              <a:rPr lang="nl-NL" altLang="zh-CN" sz="2400" dirty="0">
                <a:solidFill>
                  <a:schemeClr val="accent1"/>
                </a:solidFill>
              </a:rPr>
              <a:t>our case</a:t>
            </a:r>
            <a:r>
              <a:rPr lang="nl-NL" altLang="zh-CN" sz="2400" dirty="0">
                <a:solidFill>
                  <a:schemeClr val="tx1"/>
                </a:solidFill>
              </a:rPr>
              <a:t>)</a:t>
            </a:r>
          </a:p>
          <a:p>
            <a:pPr marL="263524" lvl="1" indent="0">
              <a:buClr>
                <a:srgbClr val="00A6D6"/>
              </a:buClr>
              <a:buNone/>
              <a:defRPr/>
            </a:pPr>
            <a:r>
              <a:rPr lang="nl-NL" altLang="zh-CN" sz="2400" dirty="0">
                <a:solidFill>
                  <a:schemeClr val="tx1"/>
                </a:solidFill>
              </a:rPr>
              <a:t>- System-level testing (</a:t>
            </a:r>
            <a:r>
              <a:rPr lang="nl-NL" altLang="zh-CN" sz="2400" dirty="0">
                <a:solidFill>
                  <a:schemeClr val="accent1"/>
                </a:solidFill>
              </a:rPr>
              <a:t>our case</a:t>
            </a:r>
            <a:r>
              <a:rPr lang="nl-NL" altLang="zh-CN" sz="2400" dirty="0">
                <a:solidFill>
                  <a:schemeClr val="tx1"/>
                </a:solidFill>
              </a:rPr>
              <a:t>)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263524" lvl="1" indent="0">
              <a:buClr>
                <a:srgbClr val="00A6D6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- Achieve different testing goals (</a:t>
            </a:r>
            <a:r>
              <a:rPr lang="en-US" altLang="zh-CN" sz="2400" dirty="0">
                <a:solidFill>
                  <a:schemeClr val="accent1"/>
                </a:solidFill>
              </a:rPr>
              <a:t>helpful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  <a:p>
            <a:pPr marL="263524" lvl="1" indent="0">
              <a:buClr>
                <a:srgbClr val="00A6D6"/>
              </a:buClr>
              <a:buNone/>
              <a:defRPr/>
            </a:pPr>
            <a:r>
              <a:rPr lang="nl-NL" altLang="zh-CN" sz="2400" dirty="0">
                <a:solidFill>
                  <a:schemeClr val="tx1"/>
                </a:solidFill>
              </a:rPr>
              <a:t>- Fully utilize observation at each step (</a:t>
            </a:r>
            <a:r>
              <a:rPr lang="nl-NL" altLang="zh-CN" sz="2400" dirty="0">
                <a:solidFill>
                  <a:schemeClr val="accent1"/>
                </a:solidFill>
              </a:rPr>
              <a:t>helpful</a:t>
            </a:r>
            <a:r>
              <a:rPr lang="nl-NL" altLang="zh-CN" sz="2400" dirty="0">
                <a:solidFill>
                  <a:schemeClr val="tx1"/>
                </a:solidFill>
              </a:rPr>
              <a:t>)</a:t>
            </a:r>
          </a:p>
          <a:p>
            <a:pPr marL="263524" lvl="1" indent="0">
              <a:buClr>
                <a:srgbClr val="00A6D6"/>
              </a:buClr>
              <a:buNone/>
              <a:defRPr/>
            </a:pPr>
            <a:r>
              <a:rPr lang="nl-NL" altLang="zh-CN" sz="2400" dirty="0">
                <a:solidFill>
                  <a:schemeClr val="tx1"/>
                </a:solidFill>
              </a:rPr>
              <a:t>- Adapt to non-deterministic environment (</a:t>
            </a:r>
            <a:r>
              <a:rPr lang="nl-NL" altLang="zh-CN" sz="2400" dirty="0">
                <a:solidFill>
                  <a:schemeClr val="accent1"/>
                </a:solidFill>
              </a:rPr>
              <a:t>helpful</a:t>
            </a:r>
            <a:r>
              <a:rPr lang="nl-NL" altLang="zh-CN" sz="2400" dirty="0">
                <a:solidFill>
                  <a:schemeClr val="tx1"/>
                </a:solidFill>
              </a:rPr>
              <a:t>)</a:t>
            </a:r>
          </a:p>
          <a:p>
            <a:pPr marL="263524" lvl="1" indent="0">
              <a:buClr>
                <a:srgbClr val="00A6D6"/>
              </a:buClr>
              <a:buNone/>
              <a:defRPr/>
            </a:pPr>
            <a:r>
              <a:rPr lang="nl-NL" altLang="zh-CN" sz="2400" dirty="0">
                <a:solidFill>
                  <a:schemeClr val="tx1"/>
                </a:solidFill>
              </a:rPr>
              <a:t>- Work in regression testing (</a:t>
            </a:r>
            <a:r>
              <a:rPr lang="nl-NL" altLang="zh-CN" sz="2400" dirty="0">
                <a:solidFill>
                  <a:schemeClr val="accent1"/>
                </a:solidFill>
              </a:rPr>
              <a:t>helpful</a:t>
            </a:r>
            <a:r>
              <a:rPr lang="nl-NL" altLang="zh-CN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Tijdelijke aanduiding voor verticale tekst 10">
            <a:extLst>
              <a:ext uri="{FF2B5EF4-FFF2-40B4-BE49-F238E27FC236}">
                <a16:creationId xmlns:a16="http://schemas.microsoft.com/office/drawing/2014/main" id="{DB03DF33-0305-BC92-AE13-91F99071A944}"/>
              </a:ext>
            </a:extLst>
          </p:cNvPr>
          <p:cNvSpPr txBox="1">
            <a:spLocks/>
          </p:cNvSpPr>
          <p:nvPr/>
        </p:nvSpPr>
        <p:spPr>
          <a:xfrm>
            <a:off x="968070" y="1118018"/>
            <a:ext cx="4416237" cy="789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/>
            <a:r>
              <a:rPr lang="nl-NL" sz="2400" dirty="0"/>
              <a:t>Traditional Methods does NOT satisfy our requirements</a:t>
            </a:r>
            <a:endParaRPr lang="nl-NL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90750108"/>
      </p:ext>
    </p:extLst>
  </p:cSld>
  <p:clrMapOvr>
    <a:masterClrMapping/>
  </p:clrMapOvr>
  <p:transition spd="slow" advTm="314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teration Regression Testing And Full Regression Testing in Agile">
            <a:extLst>
              <a:ext uri="{FF2B5EF4-FFF2-40B4-BE49-F238E27FC236}">
                <a16:creationId xmlns:a16="http://schemas.microsoft.com/office/drawing/2014/main" id="{B9391BF8-9FE0-4BBB-A09B-E38F660FE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t="33052" r="16622" b="25531"/>
          <a:stretch/>
        </p:blipFill>
        <p:spPr bwMode="auto">
          <a:xfrm>
            <a:off x="787260" y="1709838"/>
            <a:ext cx="10773502" cy="34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88035"/>
            <a:ext cx="10773502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>
                <a:solidFill>
                  <a:schemeClr val="tx1"/>
                </a:solidFill>
              </a:rPr>
              <a:t>One of the benifits: </a:t>
            </a:r>
            <a:r>
              <a:rPr lang="nl-NL" sz="2800" dirty="0">
                <a:solidFill>
                  <a:schemeClr val="accent1"/>
                </a:solidFill>
              </a:rPr>
              <a:t>use RL in regression testing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5CB2DF1-436A-4EDE-A807-D0EE2D6922C1}"/>
              </a:ext>
            </a:extLst>
          </p:cNvPr>
          <p:cNvCxnSpPr>
            <a:cxnSpLocks/>
          </p:cNvCxnSpPr>
          <p:nvPr/>
        </p:nvCxnSpPr>
        <p:spPr>
          <a:xfrm>
            <a:off x="3291921" y="5098390"/>
            <a:ext cx="397565" cy="484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6C93771-AF58-424E-AAAB-90FB6E5201F7}"/>
              </a:ext>
            </a:extLst>
          </p:cNvPr>
          <p:cNvSpPr txBox="1"/>
          <p:nvPr/>
        </p:nvSpPr>
        <p:spPr>
          <a:xfrm>
            <a:off x="2690160" y="5596285"/>
            <a:ext cx="1998651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the agent in sprint 1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479A2C-0B76-4047-A34E-AE927EAB5B11}"/>
              </a:ext>
            </a:extLst>
          </p:cNvPr>
          <p:cNvSpPr txBox="1"/>
          <p:nvPr/>
        </p:nvSpPr>
        <p:spPr>
          <a:xfrm>
            <a:off x="5822754" y="5591799"/>
            <a:ext cx="3090739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the agent in sprint 2, and train it at the same time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9C58460-23B0-40B1-8DD2-C54106C65FE9}"/>
              </a:ext>
            </a:extLst>
          </p:cNvPr>
          <p:cNvCxnSpPr>
            <a:cxnSpLocks/>
          </p:cNvCxnSpPr>
          <p:nvPr/>
        </p:nvCxnSpPr>
        <p:spPr>
          <a:xfrm>
            <a:off x="6674943" y="5089488"/>
            <a:ext cx="412271" cy="493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9">
            <a:extLst>
              <a:ext uri="{FF2B5EF4-FFF2-40B4-BE49-F238E27FC236}">
                <a16:creationId xmlns:a16="http://schemas.microsoft.com/office/drawing/2014/main" id="{2D5BC671-D292-668D-779D-59649B5E8EF3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</a:t>
            </a:r>
            <a:r>
              <a:rPr lang="nl-NL" altLang="zh-CN" dirty="0"/>
              <a:t>RL-Based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3216602"/>
      </p:ext>
    </p:extLst>
  </p:cSld>
  <p:clrMapOvr>
    <a:masterClrMapping/>
  </p:clrMapOvr>
  <p:transition spd="slow" advTm="17651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88035"/>
            <a:ext cx="10773502" cy="472522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nl-NL" sz="2800" dirty="0"/>
              <a:t>RL-based testing in getting popular in other fields, but not space industry and embedded SW testing yet...</a:t>
            </a:r>
          </a:p>
          <a:p>
            <a:pPr lvl="2"/>
            <a:endParaRPr lang="nl-NL" sz="2800" dirty="0"/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400" dirty="0" err="1">
                <a:solidFill>
                  <a:schemeClr val="tx1"/>
                </a:solidFill>
              </a:rPr>
              <a:t>Bytedance</a:t>
            </a:r>
            <a:r>
              <a:rPr lang="en-US" altLang="zh-CN" sz="2400" dirty="0">
                <a:solidFill>
                  <a:schemeClr val="tx1"/>
                </a:solidFill>
              </a:rPr>
              <a:t>, the company of TikTok, runs their RL agent </a:t>
            </a:r>
            <a:r>
              <a:rPr lang="en-US" altLang="zh-CN" sz="2400" dirty="0" err="1">
                <a:solidFill>
                  <a:schemeClr val="tx1"/>
                </a:solidFill>
              </a:rPr>
              <a:t>Fastbot</a:t>
            </a:r>
            <a:r>
              <a:rPr lang="en-US" altLang="zh-CN" sz="2400" dirty="0">
                <a:solidFill>
                  <a:schemeClr val="tx1"/>
                </a:solidFill>
              </a:rPr>
              <a:t> &gt;10000 times per day, find &gt;50000 crashes per month (2021).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Electronic Arts, who made </a:t>
            </a:r>
            <a:r>
              <a:rPr lang="en-US" altLang="zh-CN" sz="2400" i="1" dirty="0">
                <a:solidFill>
                  <a:schemeClr val="tx1"/>
                </a:solidFill>
              </a:rPr>
              <a:t>Need For Speed </a:t>
            </a:r>
            <a:r>
              <a:rPr lang="en-US" altLang="zh-CN" sz="2400" dirty="0">
                <a:solidFill>
                  <a:schemeClr val="tx1"/>
                </a:solidFill>
              </a:rPr>
              <a:t>and </a:t>
            </a:r>
            <a:r>
              <a:rPr lang="en-US" altLang="zh-CN" sz="2400" i="1" dirty="0">
                <a:solidFill>
                  <a:schemeClr val="tx1"/>
                </a:solidFill>
              </a:rPr>
              <a:t>Call of Duty</a:t>
            </a:r>
            <a:r>
              <a:rPr lang="en-US" altLang="zh-CN" sz="2400" dirty="0">
                <a:solidFill>
                  <a:schemeClr val="tx1"/>
                </a:solidFill>
              </a:rPr>
              <a:t>, now use RL to test first-person shooter games (Bergdahl, 2020).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Commercial RL-based testing tool providers: Test.AI (mobile app GUI testing, 2021), </a:t>
            </a:r>
            <a:r>
              <a:rPr lang="en-US" altLang="zh-CN" sz="2400" dirty="0" err="1">
                <a:solidFill>
                  <a:schemeClr val="tx1"/>
                </a:solidFill>
              </a:rPr>
              <a:t>Diffblue</a:t>
            </a:r>
            <a:r>
              <a:rPr lang="en-US" altLang="zh-CN" sz="2400" dirty="0">
                <a:solidFill>
                  <a:schemeClr val="tx1"/>
                </a:solidFill>
              </a:rPr>
              <a:t> cover (unit testing for Java, 2021), etc.</a:t>
            </a:r>
            <a:endParaRPr lang="nl-NL" altLang="zh-CN" sz="2400" dirty="0">
              <a:solidFill>
                <a:schemeClr val="tx1"/>
              </a:solidFill>
            </a:endParaRP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6F0FFAC2-1E22-1EDA-D61F-7340122E119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</a:t>
            </a:r>
            <a:r>
              <a:rPr lang="nl-NL" altLang="zh-CN" dirty="0"/>
              <a:t>RL-Based Testing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7279535"/>
      </p:ext>
    </p:extLst>
  </p:cSld>
  <p:clrMapOvr>
    <a:masterClrMapping/>
  </p:clrMapOvr>
  <p:transition spd="slow" advTm="28038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996963"/>
            <a:ext cx="10773502" cy="38214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en-US" sz="2400" dirty="0"/>
              <a:t> Comprehensive review of previous RL-based SW testing studies in section 2.3 </a:t>
            </a:r>
            <a:endParaRPr lang="nl-NL" altLang="zh-CN" sz="2000" dirty="0">
              <a:solidFill>
                <a:schemeClr val="tx1"/>
              </a:solidFill>
            </a:endParaRP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6F0FFAC2-1E22-1EDA-D61F-7340122E119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</a:t>
            </a:r>
            <a:r>
              <a:rPr lang="nl-NL" altLang="zh-CN" dirty="0"/>
              <a:t>RL-Based Testing</a:t>
            </a:r>
            <a:endParaRPr lang="nl-NL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7336A9-283E-A32E-4318-26111BF2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64" y="1517397"/>
            <a:ext cx="5484622" cy="51512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76153B-DA74-4040-0857-F74E2AA0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16" y="1517397"/>
            <a:ext cx="5250975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80253"/>
      </p:ext>
    </p:extLst>
  </p:cSld>
  <p:clrMapOvr>
    <a:masterClrMapping/>
  </p:clrMapOvr>
  <p:transition spd="slow" advTm="7331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996963"/>
            <a:ext cx="10773502" cy="38214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/>
            <a:r>
              <a:rPr lang="en-US" sz="2400" dirty="0"/>
              <a:t> Comprehensive review of previous RL-based SW testing studies in section 2.3 </a:t>
            </a:r>
            <a:endParaRPr lang="nl-NL" altLang="zh-CN" sz="2000" dirty="0">
              <a:solidFill>
                <a:schemeClr val="tx1"/>
              </a:solidFill>
            </a:endParaRP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6F0FFAC2-1E22-1EDA-D61F-7340122E119D}"/>
              </a:ext>
            </a:extLst>
          </p:cNvPr>
          <p:cNvSpPr txBox="1">
            <a:spLocks/>
          </p:cNvSpPr>
          <p:nvPr/>
        </p:nvSpPr>
        <p:spPr>
          <a:xfrm>
            <a:off x="708464" y="368274"/>
            <a:ext cx="10775072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503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 dirty="0"/>
              <a:t>Background / </a:t>
            </a:r>
            <a:r>
              <a:rPr lang="nl-NL" altLang="zh-CN" dirty="0"/>
              <a:t>RL-Based Testing</a:t>
            </a:r>
            <a:endParaRPr lang="nl-NL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7336A9-283E-A32E-4318-26111BF2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64" y="1517397"/>
            <a:ext cx="5484622" cy="51512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76153B-DA74-4040-0857-F74E2AA0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16" y="1517397"/>
            <a:ext cx="5250975" cy="52644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FABE82-94C6-03CC-7732-B69AC8C5D9E5}"/>
              </a:ext>
            </a:extLst>
          </p:cNvPr>
          <p:cNvSpPr txBox="1"/>
          <p:nvPr/>
        </p:nvSpPr>
        <p:spPr>
          <a:xfrm>
            <a:off x="2919881" y="3357354"/>
            <a:ext cx="6352240" cy="1200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started from 2005.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started from 2019.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25003"/>
      </p:ext>
    </p:extLst>
  </p:cSld>
  <p:clrMapOvr>
    <a:masterClrMapping/>
  </p:clrMapOvr>
  <p:transition spd="slow" advTm="13563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708464" y="1188035"/>
            <a:ext cx="10773502" cy="472522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2"/>
            <a:r>
              <a:rPr lang="nl-NL" sz="2800" b="1" dirty="0"/>
              <a:t>Why not use RL to test embedded SW / onboard SW?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strike="sngStrike" dirty="0">
                <a:solidFill>
                  <a:schemeClr val="tx1"/>
                </a:solidFill>
              </a:rPr>
              <a:t>Space industry is a little conservative…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Difficult to extract current </a:t>
            </a:r>
            <a:r>
              <a:rPr lang="en-US" altLang="zh-CN" sz="2800" dirty="0">
                <a:solidFill>
                  <a:srgbClr val="00B0F0"/>
                </a:solidFill>
              </a:rPr>
              <a:t>state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Embedded SW doesn’t have GUI.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The telemetry is not a complete description of state. For PQ, it only shows the satellite is healthy or not.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RL with partial observation is more complex.</a:t>
            </a:r>
          </a:p>
          <a:p>
            <a:pPr marL="538162" marR="0" lvl="1" indent="-274638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FontTx/>
              <a:buChar char="▪"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Difficult to define </a:t>
            </a:r>
            <a:r>
              <a:rPr lang="en-US" altLang="zh-CN" sz="2800" dirty="0">
                <a:solidFill>
                  <a:srgbClr val="00B0F0"/>
                </a:solidFill>
              </a:rPr>
              <a:t>actions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You need to keep the spacecraft (SC) safe.</a:t>
            </a:r>
          </a:p>
          <a:p>
            <a:pPr marL="263524" marR="0" lvl="1" indent="0" algn="l" defTabSz="71913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A6D6"/>
              </a:buClr>
              <a:buSzPct val="100000"/>
              <a:buNone/>
              <a:tabLst/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	- SC has multiple inputs (commands, sensor readings, radio…)</a:t>
            </a:r>
          </a:p>
        </p:txBody>
      </p:sp>
      <p:sp>
        <p:nvSpPr>
          <p:cNvPr id="6" name="Titel 9">
            <a:extLst>
              <a:ext uri="{FF2B5EF4-FFF2-40B4-BE49-F238E27FC236}">
                <a16:creationId xmlns:a16="http://schemas.microsoft.com/office/drawing/2014/main" id="{5977AA91-6C5E-4F61-B6C4-7968BBF9D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64" y="368274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Background </a:t>
            </a:r>
            <a:r>
              <a:rPr lang="nl-NL" altLang="zh-CN" dirty="0"/>
              <a:t>/ RL-Based 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720484"/>
      </p:ext>
    </p:extLst>
  </p:cSld>
  <p:clrMapOvr>
    <a:masterClrMapping/>
  </p:clrMapOvr>
  <p:transition spd="slow" advTm="66861">
    <p:fade/>
  </p:transition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537F33F-3839-8B44-AD49-D95CD72F9DFA}" vid="{A8BF4048-0FE2-714D-B48F-5A9977B08C8D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78a322-d110-404d-8591-8977e4f7768d">
      <UserInfo>
        <DisplayName>Jakob Napiontek</DisplayName>
        <AccountId>2337</AccountId>
        <AccountType/>
      </UserInfo>
      <UserInfo>
        <DisplayName>Tom van Petersen</DisplayName>
        <AccountId>2338</AccountId>
        <AccountType/>
      </UserInfo>
      <UserInfo>
        <DisplayName>Maurits van der Wijk</DisplayName>
        <AccountId>2339</AccountId>
        <AccountType/>
      </UserInfo>
      <UserInfo>
        <DisplayName>Aina Cabrero Sinol</DisplayName>
        <AccountId>2340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ED4DCF60591A44AAB3EE560AB47ABB" ma:contentTypeVersion="4" ma:contentTypeDescription="Ein neues Dokument erstellen." ma:contentTypeScope="" ma:versionID="7719ec49b8c5ba3c764154fec3224d83">
  <xsd:schema xmlns:xsd="http://www.w3.org/2001/XMLSchema" xmlns:xs="http://www.w3.org/2001/XMLSchema" xmlns:p="http://schemas.microsoft.com/office/2006/metadata/properties" xmlns:ns2="0fee4eeb-e725-4e09-a2c6-b2e7e1963b2c" xmlns:ns3="4878a322-d110-404d-8591-8977e4f7768d" targetNamespace="http://schemas.microsoft.com/office/2006/metadata/properties" ma:root="true" ma:fieldsID="f75409c2beddc1572e6917acabb197e4" ns2:_="" ns3:_="">
    <xsd:import namespace="0fee4eeb-e725-4e09-a2c6-b2e7e1963b2c"/>
    <xsd:import namespace="4878a322-d110-404d-8591-8977e4f77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e4eeb-e725-4e09-a2c6-b2e7e196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8a322-d110-404d-8591-8977e4f776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0FA753-BE94-4D70-8659-8E115CC0BC99}">
  <ds:schemaRefs>
    <ds:schemaRef ds:uri="http://schemas.microsoft.com/office/2006/metadata/properties"/>
    <ds:schemaRef ds:uri="http://schemas.microsoft.com/office/infopath/2007/PartnerControls"/>
    <ds:schemaRef ds:uri="4878a322-d110-404d-8591-8977e4f7768d"/>
  </ds:schemaRefs>
</ds:datastoreItem>
</file>

<file path=customXml/itemProps2.xml><?xml version="1.0" encoding="utf-8"?>
<ds:datastoreItem xmlns:ds="http://schemas.openxmlformats.org/officeDocument/2006/customXml" ds:itemID="{C7E56878-FF92-4009-ACD7-316E49AF9A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5829D2-26AB-4A1C-941C-3FE5B5A79D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e4eeb-e725-4e09-a2c6-b2e7e1963b2c"/>
    <ds:schemaRef ds:uri="4878a322-d110-404d-8591-8977e4f776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Mid Term</Template>
  <TotalTime>8496</TotalTime>
  <Words>8197</Words>
  <Application>Microsoft Office PowerPoint</Application>
  <PresentationFormat>宽屏</PresentationFormat>
  <Paragraphs>1537</Paragraphs>
  <Slides>201</Slides>
  <Notes>0</Notes>
  <HiddenSlides>39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201</vt:i4>
      </vt:variant>
    </vt:vector>
  </HeadingPairs>
  <TitlesOfParts>
    <vt:vector size="209" baseType="lpstr">
      <vt:lpstr>Roboto Slab Regular Regular</vt:lpstr>
      <vt:lpstr>Arial</vt:lpstr>
      <vt:lpstr>Calibri</vt:lpstr>
      <vt:lpstr>Cambria Math</vt:lpstr>
      <vt:lpstr>Helvetica</vt:lpstr>
      <vt:lpstr>Times New Roman</vt:lpstr>
      <vt:lpstr>Wingdings</vt:lpstr>
      <vt:lpstr>TU Delft</vt:lpstr>
      <vt:lpstr>PowerPoint 演示文稿</vt:lpstr>
      <vt:lpstr>PowerPoint 演示文稿</vt:lpstr>
      <vt:lpstr>PowerPoint 演示文稿</vt:lpstr>
      <vt:lpstr>PowerPoint 演示文稿</vt:lpstr>
      <vt:lpstr>Content</vt:lpstr>
      <vt:lpstr>Content</vt:lpstr>
      <vt:lpstr>Content</vt:lpstr>
      <vt:lpstr>PowerPoint 演示文稿</vt:lpstr>
      <vt:lpstr>Overview</vt:lpstr>
      <vt:lpstr>Overview</vt:lpstr>
      <vt:lpstr>PowerPoint 演示文稿</vt:lpstr>
      <vt:lpstr>Content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Background / Software Testing</vt:lpstr>
      <vt:lpstr>Background / Software Testing</vt:lpstr>
      <vt:lpstr>Background / Software Testing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Background / RL-Based Testing</vt:lpstr>
      <vt:lpstr>Background / RL-Based Testing</vt:lpstr>
      <vt:lpstr>PowerPoint 演示文稿</vt:lpstr>
      <vt:lpstr>Content</vt:lpstr>
      <vt:lpstr>Content</vt:lpstr>
      <vt:lpstr>Method</vt:lpstr>
      <vt:lpstr>Method</vt:lpstr>
      <vt:lpstr>Method/low-level hardware</vt:lpstr>
      <vt:lpstr>Method/low-level hardware</vt:lpstr>
      <vt:lpstr>Method / low-level software</vt:lpstr>
      <vt:lpstr>Method</vt:lpstr>
      <vt:lpstr>Method</vt:lpstr>
      <vt:lpstr>Method / action</vt:lpstr>
      <vt:lpstr>Method / action</vt:lpstr>
      <vt:lpstr>PowerPoint 演示文稿</vt:lpstr>
      <vt:lpstr>Method</vt:lpstr>
      <vt:lpstr>Method</vt:lpstr>
      <vt:lpstr>Method / reward</vt:lpstr>
      <vt:lpstr>Method / reward</vt:lpstr>
      <vt:lpstr>Method / reward</vt:lpstr>
      <vt:lpstr>PowerPoint 演示文稿</vt:lpstr>
      <vt:lpstr>Method / reward</vt:lpstr>
      <vt:lpstr>Method / reward</vt:lpstr>
      <vt:lpstr>Method / reward</vt:lpstr>
      <vt:lpstr>PowerPoint 演示文稿</vt:lpstr>
      <vt:lpstr>Method / reward</vt:lpstr>
      <vt:lpstr>Method / reward</vt:lpstr>
      <vt:lpstr>Method / reward</vt:lpstr>
      <vt:lpstr>Method / reward</vt:lpstr>
      <vt:lpstr>Method / reward</vt:lpstr>
      <vt:lpstr>Method</vt:lpstr>
      <vt:lpstr>Method</vt:lpstr>
      <vt:lpstr>Method / human-specified state</vt:lpstr>
      <vt:lpstr>Method / human-specified state</vt:lpstr>
      <vt:lpstr>Method / human-specified state</vt:lpstr>
      <vt:lpstr>PowerPoint 演示文稿</vt:lpstr>
      <vt:lpstr>Method</vt:lpstr>
      <vt:lpstr>Method</vt:lpstr>
      <vt:lpstr>Method / automatic embedding of state</vt:lpstr>
      <vt:lpstr>Method / automatic embedding of state</vt:lpstr>
      <vt:lpstr>Method / automatic embedding of state</vt:lpstr>
      <vt:lpstr>Method / automatic embedding of state</vt:lpstr>
      <vt:lpstr>Method / automatic embedding of state</vt:lpstr>
      <vt:lpstr>Method / automatic embedding of state</vt:lpstr>
      <vt:lpstr>Method / automatic embedding of state</vt:lpstr>
      <vt:lpstr>Method / automatic embedding of state</vt:lpstr>
      <vt:lpstr>Method / automatic embedding of state</vt:lpstr>
      <vt:lpstr>PowerPoint 演示文稿</vt:lpstr>
      <vt:lpstr>Method / automatic embedding of state</vt:lpstr>
      <vt:lpstr>Method / automatic embedding of state</vt:lpstr>
      <vt:lpstr>Method / automatic embedding of state</vt:lpstr>
      <vt:lpstr>Method / automatic embedding of state</vt:lpstr>
      <vt:lpstr>Method</vt:lpstr>
      <vt:lpstr>Method</vt:lpstr>
      <vt:lpstr>Method / RL algorithm</vt:lpstr>
      <vt:lpstr>Method / RL algorithm</vt:lpstr>
      <vt:lpstr>Method / RL algorithm</vt:lpstr>
      <vt:lpstr>Method / RL algorithm</vt:lpstr>
      <vt:lpstr>Method</vt:lpstr>
      <vt:lpstr>Method</vt:lpstr>
      <vt:lpstr>Method / Function Approximator</vt:lpstr>
      <vt:lpstr>Method / Function Approximator</vt:lpstr>
      <vt:lpstr>Method / Function Approximator</vt:lpstr>
      <vt:lpstr>Method / Function Approximator</vt:lpstr>
      <vt:lpstr>Method / Function Approximator</vt:lpstr>
      <vt:lpstr>Method</vt:lpstr>
      <vt:lpstr>Method</vt:lpstr>
      <vt:lpstr>Method</vt:lpstr>
      <vt:lpstr>Content</vt:lpstr>
      <vt:lpstr>Content</vt:lpstr>
      <vt:lpstr>Content</vt:lpstr>
      <vt:lpstr>Content</vt:lpstr>
      <vt:lpstr>Experiments / Filling Grid Test</vt:lpstr>
      <vt:lpstr>Experiments / Filling Grid Test</vt:lpstr>
      <vt:lpstr>Experiments / Filling Grid Test</vt:lpstr>
      <vt:lpstr>Experiments / Filling Grid Test</vt:lpstr>
      <vt:lpstr>Experiments / Filling Grid Test</vt:lpstr>
      <vt:lpstr>Experiments / Filling Grid Test</vt:lpstr>
      <vt:lpstr>Content</vt:lpstr>
      <vt:lpstr>Content</vt:lpstr>
      <vt:lpstr>Experiments / Coverage Testing</vt:lpstr>
      <vt:lpstr>Experiments / Coverage Testing</vt:lpstr>
      <vt:lpstr>Content</vt:lpstr>
      <vt:lpstr>Content</vt:lpstr>
      <vt:lpstr>Experiments / Stress Testing</vt:lpstr>
      <vt:lpstr>Experiments / Stress Testing</vt:lpstr>
      <vt:lpstr>Experiments / Stress Testing</vt:lpstr>
      <vt:lpstr>Experiments / Stress Test</vt:lpstr>
      <vt:lpstr>Experiments / Stress Test</vt:lpstr>
      <vt:lpstr>Experiments / Stress Test</vt:lpstr>
      <vt:lpstr>Content</vt:lpstr>
      <vt:lpstr>Content</vt:lpstr>
      <vt:lpstr>Experiments / Regression Testing</vt:lpstr>
      <vt:lpstr>Experiments / Regression Testing</vt:lpstr>
      <vt:lpstr>Experiments / Regression Testing</vt:lpstr>
      <vt:lpstr>Experiments / Regression testing</vt:lpstr>
      <vt:lpstr>Experiments</vt:lpstr>
      <vt:lpstr>Content</vt:lpstr>
      <vt:lpstr>Content</vt:lpstr>
      <vt:lpstr>Conclusions &amp; Recommendations </vt:lpstr>
      <vt:lpstr>Conclusions &amp; Recommendations </vt:lpstr>
      <vt:lpstr>Conclusions &amp; Recommendations </vt:lpstr>
      <vt:lpstr>Feel free to drop me a message via zhuohengli@foxmail.com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Zhuoheng</dc:creator>
  <cp:lastModifiedBy>Li Zhuoheng</cp:lastModifiedBy>
  <cp:revision>87</cp:revision>
  <dcterms:created xsi:type="dcterms:W3CDTF">2022-04-18T07:44:07Z</dcterms:created>
  <dcterms:modified xsi:type="dcterms:W3CDTF">2022-11-30T12:48:45Z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